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2" r:id="rId9"/>
    <p:sldId id="271" r:id="rId10"/>
    <p:sldId id="268" r:id="rId11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3512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8078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4250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61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9328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0331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109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9513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566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2006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191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4A19-C31A-4394-BF5B-129AEC07C39F}" type="datetimeFigureOut">
              <a:rPr lang="es-BO" smtClean="0"/>
              <a:t>27/04/2017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06A3-B0F2-4293-B951-AB63C031CC3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3656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6975" y="2166253"/>
            <a:ext cx="1039325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b="1" dirty="0" smtClean="0">
                <a:latin typeface="Arial Black" panose="020B0A04020102020204" pitchFamily="34" charset="0"/>
              </a:rPr>
              <a:t>INTEGRACIÓN ENERGÉTICA SUDAMERICANA:</a:t>
            </a:r>
          </a:p>
          <a:p>
            <a:pPr algn="ctr"/>
            <a:r>
              <a:rPr lang="es-BO" sz="2800" b="1" dirty="0" smtClean="0">
                <a:latin typeface="Arial Black" panose="020B0A04020102020204" pitchFamily="34" charset="0"/>
              </a:rPr>
              <a:t>REALIDAD, PERSPECTIVAS E INCERTIDUMBRE</a:t>
            </a:r>
          </a:p>
          <a:p>
            <a:pPr algn="ctr"/>
            <a:endParaRPr lang="es-BO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s-BO" sz="3200" dirty="0" smtClean="0">
                <a:latin typeface="Century Schoolbook" panose="02040604050505020304" pitchFamily="18" charset="0"/>
              </a:rPr>
              <a:t>Silvia Molina Carpio</a:t>
            </a:r>
          </a:p>
          <a:p>
            <a:pPr algn="ctr"/>
            <a:endParaRPr lang="es-BO" sz="3200" dirty="0">
              <a:latin typeface="Century Schoolbook" panose="02040604050505020304" pitchFamily="18" charset="0"/>
            </a:endParaRPr>
          </a:p>
          <a:p>
            <a:pPr algn="ctr"/>
            <a:r>
              <a:rPr lang="es-BO" sz="2800" dirty="0" smtClean="0">
                <a:latin typeface="Century Schoolbook" panose="02040604050505020304" pitchFamily="18" charset="0"/>
              </a:rPr>
              <a:t>Abril de </a:t>
            </a:r>
            <a:r>
              <a:rPr lang="es-BO" sz="2800" dirty="0" smtClean="0">
                <a:latin typeface="Century Schoolbook" panose="02040604050505020304" pitchFamily="18" charset="0"/>
              </a:rPr>
              <a:t>2017</a:t>
            </a:r>
            <a:endParaRPr lang="es-BO" sz="2800" dirty="0">
              <a:latin typeface="Century Schoolbook" panose="020406040505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178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93" y="5423102"/>
            <a:ext cx="1323146" cy="749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3947" y="1999288"/>
            <a:ext cx="81872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Presentación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Situación de los derechos laborales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en Bolivia</a:t>
            </a:r>
            <a:endParaRPr lang="es-BO" sz="3500" dirty="0">
              <a:latin typeface="DIN Condensed" panose="00000500000000000000" pitchFamily="2" charset="0"/>
            </a:endParaRPr>
          </a:p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Silvia </a:t>
            </a:r>
            <a:r>
              <a:rPr lang="es-BO" sz="3500" dirty="0" err="1">
                <a:solidFill>
                  <a:srgbClr val="FF6600"/>
                </a:solidFill>
                <a:latin typeface="DIN Condensed" panose="00000500000000000000" pitchFamily="2" charset="0"/>
              </a:rPr>
              <a:t>Escóbar</a:t>
            </a:r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 de Pabón</a:t>
            </a:r>
          </a:p>
          <a:p>
            <a:pPr algn="ctr"/>
            <a:r>
              <a:rPr lang="es-BO" sz="3500" dirty="0">
                <a:latin typeface="DIN Condensed" panose="00000500000000000000" pitchFamily="2" charset="0"/>
              </a:rPr>
              <a:t>Noviem</a:t>
            </a:r>
            <a:r>
              <a:rPr lang="es-BO" sz="3600" dirty="0">
                <a:latin typeface="DIN Condensed" panose="00000500000000000000" pitchFamily="2" charset="0"/>
              </a:rPr>
              <a:t>b</a:t>
            </a:r>
            <a:r>
              <a:rPr lang="es-BO" sz="3500" dirty="0">
                <a:latin typeface="DIN Condensed" panose="00000500000000000000" pitchFamily="2" charset="0"/>
              </a:rPr>
              <a:t>re de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9" y="5552234"/>
            <a:ext cx="1297400" cy="8606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756279" y="5874467"/>
            <a:ext cx="16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>
                <a:latin typeface="DINCond-Light" pitchFamily="50" charset="0"/>
              </a:rPr>
              <a:t>Proyecto apoyado por</a:t>
            </a:r>
          </a:p>
          <a:p>
            <a:r>
              <a:rPr lang="es-BO" sz="1600" dirty="0">
                <a:latin typeface="DINCond-Light" pitchFamily="50" charset="0"/>
              </a:rPr>
              <a:t>La Unión Europea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31" y="6128078"/>
            <a:ext cx="1355835" cy="5130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CuadroTexto 2"/>
          <p:cNvSpPr txBox="1"/>
          <p:nvPr/>
        </p:nvSpPr>
        <p:spPr>
          <a:xfrm>
            <a:off x="4507494" y="3622809"/>
            <a:ext cx="3200169" cy="71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000" dirty="0" smtClean="0">
                <a:solidFill>
                  <a:srgbClr val="FF6600"/>
                </a:solidFill>
                <a:latin typeface="DIN Condensed" panose="00000500000000000000" pitchFamily="2" charset="0"/>
              </a:rPr>
              <a:t>MUCHAS GRACIAS</a:t>
            </a:r>
            <a:endParaRPr lang="es-BO" sz="4000" dirty="0">
              <a:solidFill>
                <a:srgbClr val="FF6600"/>
              </a:solidFill>
              <a:latin typeface="DIN Condensed" panose="000005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57" y="5761657"/>
            <a:ext cx="1323146" cy="7493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178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3947" y="1999288"/>
            <a:ext cx="81872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Presentación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Situación de los derechos laborales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en Bolivia</a:t>
            </a:r>
            <a:endParaRPr lang="es-BO" sz="3500" dirty="0">
              <a:latin typeface="DIN Condensed" panose="00000500000000000000" pitchFamily="2" charset="0"/>
            </a:endParaRPr>
          </a:p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Silvia </a:t>
            </a:r>
            <a:r>
              <a:rPr lang="es-BO" sz="3500" dirty="0" err="1">
                <a:solidFill>
                  <a:srgbClr val="FF6600"/>
                </a:solidFill>
                <a:latin typeface="DIN Condensed" panose="00000500000000000000" pitchFamily="2" charset="0"/>
              </a:rPr>
              <a:t>Escóbar</a:t>
            </a:r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 de Pabón</a:t>
            </a:r>
          </a:p>
          <a:p>
            <a:pPr algn="ctr"/>
            <a:r>
              <a:rPr lang="es-BO" sz="3500" dirty="0">
                <a:latin typeface="DIN Condensed" panose="00000500000000000000" pitchFamily="2" charset="0"/>
              </a:rPr>
              <a:t>Noviem</a:t>
            </a:r>
            <a:r>
              <a:rPr lang="es-BO" sz="3600" dirty="0">
                <a:latin typeface="DIN Condensed" panose="00000500000000000000" pitchFamily="2" charset="0"/>
              </a:rPr>
              <a:t>b</a:t>
            </a:r>
            <a:r>
              <a:rPr lang="es-BO" sz="3500" dirty="0">
                <a:latin typeface="DIN Condensed" panose="00000500000000000000" pitchFamily="2" charset="0"/>
              </a:rPr>
              <a:t>re de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9" y="5552234"/>
            <a:ext cx="1297400" cy="8606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756279" y="5874467"/>
            <a:ext cx="16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>
                <a:latin typeface="DINCond-Light" pitchFamily="50" charset="0"/>
              </a:rPr>
              <a:t>Proyecto apoyado por</a:t>
            </a:r>
          </a:p>
          <a:p>
            <a:r>
              <a:rPr lang="es-BO" sz="1600" dirty="0">
                <a:latin typeface="DINCond-Light" pitchFamily="50" charset="0"/>
              </a:rPr>
              <a:t>La Unión Europea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31" y="6128078"/>
            <a:ext cx="1355835" cy="5130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CuadroTexto 2"/>
          <p:cNvSpPr txBox="1"/>
          <p:nvPr/>
        </p:nvSpPr>
        <p:spPr>
          <a:xfrm>
            <a:off x="717630" y="1953819"/>
            <a:ext cx="107798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rgbClr val="FF6600"/>
                </a:solidFill>
                <a:latin typeface="DIN Condensed" panose="00000500000000000000" pitchFamily="2" charset="0"/>
              </a:rPr>
              <a:t>SITUACION MUNDIAL</a:t>
            </a:r>
          </a:p>
          <a:p>
            <a:endParaRPr lang="es-BO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Incertidumbre en el sector energético mundial: volatilidad de los precios y saturación de la oferta a nivel mundial: nuevos actores, nuevas tecnologías, inversionistas, … </a:t>
            </a:r>
          </a:p>
          <a:p>
            <a:pPr lvl="0"/>
            <a:endParaRPr lang="es-BO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Panorama energético global mantiene la preponderancia de los combustibles fósile</a:t>
            </a:r>
            <a:r>
              <a:rPr lang="es-BO" sz="2000" dirty="0" smtClean="0"/>
              <a:t>s y no es diferente en América Latina.</a:t>
            </a:r>
            <a:endParaRPr lang="es-BO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Seguridad energética, confiabilidad de los sistemas, acceso al suministro y energía limpia, concentra los debates internacionales.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De acuerdo a la Comisión Mundial de Energía, en el corto plazo existen dudas sobre el crecimiento de las energías renovables debido a los bajos precios de los combustibles fósiles. </a:t>
            </a:r>
            <a:endParaRPr lang="es-B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" y="-161663"/>
            <a:ext cx="12192000" cy="18178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3947" y="1999288"/>
            <a:ext cx="81872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Presentación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Situación de los derechos laborales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en Bolivia</a:t>
            </a:r>
            <a:endParaRPr lang="es-BO" sz="3500" dirty="0">
              <a:latin typeface="DIN Condensed" panose="00000500000000000000" pitchFamily="2" charset="0"/>
            </a:endParaRPr>
          </a:p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Silvia </a:t>
            </a:r>
            <a:r>
              <a:rPr lang="es-BO" sz="3500" dirty="0" err="1">
                <a:solidFill>
                  <a:srgbClr val="FF6600"/>
                </a:solidFill>
                <a:latin typeface="DIN Condensed" panose="00000500000000000000" pitchFamily="2" charset="0"/>
              </a:rPr>
              <a:t>Escóbar</a:t>
            </a:r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 de Pabón</a:t>
            </a:r>
          </a:p>
          <a:p>
            <a:pPr algn="ctr"/>
            <a:r>
              <a:rPr lang="es-BO" sz="3500" dirty="0">
                <a:latin typeface="DIN Condensed" panose="00000500000000000000" pitchFamily="2" charset="0"/>
              </a:rPr>
              <a:t>Noviem</a:t>
            </a:r>
            <a:r>
              <a:rPr lang="es-BO" sz="3600" dirty="0">
                <a:latin typeface="DIN Condensed" panose="00000500000000000000" pitchFamily="2" charset="0"/>
              </a:rPr>
              <a:t>b</a:t>
            </a:r>
            <a:r>
              <a:rPr lang="es-BO" sz="3500" dirty="0">
                <a:latin typeface="DIN Condensed" panose="00000500000000000000" pitchFamily="2" charset="0"/>
              </a:rPr>
              <a:t>re de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9" y="5552234"/>
            <a:ext cx="1297400" cy="8606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756279" y="5874467"/>
            <a:ext cx="16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>
                <a:latin typeface="DINCond-Light" pitchFamily="50" charset="0"/>
              </a:rPr>
              <a:t>Proyecto apoyado por</a:t>
            </a:r>
          </a:p>
          <a:p>
            <a:r>
              <a:rPr lang="es-BO" sz="1600" dirty="0">
                <a:latin typeface="DINCond-Light" pitchFamily="50" charset="0"/>
              </a:rPr>
              <a:t>La Unión Europea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31" y="6128078"/>
            <a:ext cx="1355835" cy="5130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CuadroTexto 2"/>
          <p:cNvSpPr txBox="1"/>
          <p:nvPr/>
        </p:nvSpPr>
        <p:spPr>
          <a:xfrm>
            <a:off x="717630" y="1953819"/>
            <a:ext cx="107798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rgbClr val="FF6600"/>
                </a:solidFill>
                <a:latin typeface="DIN Condensed" panose="00000500000000000000" pitchFamily="2" charset="0"/>
              </a:rPr>
              <a:t>SUD AMERICA:</a:t>
            </a:r>
            <a:endParaRPr lang="es-BO" sz="2000" b="1" dirty="0">
              <a:solidFill>
                <a:srgbClr val="FF6600"/>
              </a:solidFill>
              <a:latin typeface="DIN Condensed" panose="00000500000000000000" pitchFamily="2" charset="0"/>
            </a:endParaRPr>
          </a:p>
          <a:p>
            <a:endParaRPr lang="es-BO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Años </a:t>
            </a:r>
            <a:r>
              <a:rPr lang="es-BO" sz="2000" dirty="0" smtClean="0"/>
              <a:t>80 de apertura comercial, liberalización financiera y desregulación: IED y privatización, empresas de petróleo y energía pasaron a manos del sector privado.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Años 90 de </a:t>
            </a:r>
            <a:r>
              <a:rPr lang="es-BO" sz="2000" i="1" dirty="0" smtClean="0"/>
              <a:t>Reformas de Segunda Generación: </a:t>
            </a:r>
            <a:r>
              <a:rPr lang="es-BO" sz="2000" dirty="0" smtClean="0"/>
              <a:t>nuevos marcos jurídicos y regulatorios.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Años 2000: mayor demanda y alza de precios de materias primas, transformación del mapa político de la región, potenciamiento de la industria extractiva  y consecuente </a:t>
            </a:r>
            <a:r>
              <a:rPr lang="es-BO" sz="2000" dirty="0" err="1" smtClean="0"/>
              <a:t>reprimarización</a:t>
            </a:r>
            <a:r>
              <a:rPr lang="es-BO" sz="2000" dirty="0" smtClean="0"/>
              <a:t> de las economías.</a:t>
            </a:r>
          </a:p>
          <a:p>
            <a:pPr lvl="0"/>
            <a:endParaRPr lang="es-BO" sz="2000" dirty="0"/>
          </a:p>
          <a:p>
            <a:pPr lvl="0"/>
            <a:r>
              <a:rPr lang="es-BO" sz="2000" dirty="0" smtClean="0"/>
              <a:t>	</a:t>
            </a:r>
          </a:p>
          <a:p>
            <a:pPr lvl="0"/>
            <a:endParaRPr lang="es-BO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" y="-161663"/>
            <a:ext cx="12192000" cy="18178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3947" y="1999288"/>
            <a:ext cx="81872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Presentación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Situación de los derechos laborales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en Bolivia</a:t>
            </a:r>
            <a:endParaRPr lang="es-BO" sz="3500" dirty="0">
              <a:latin typeface="DIN Condensed" panose="00000500000000000000" pitchFamily="2" charset="0"/>
            </a:endParaRPr>
          </a:p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Silvia </a:t>
            </a:r>
            <a:r>
              <a:rPr lang="es-BO" sz="3500" dirty="0" err="1">
                <a:solidFill>
                  <a:srgbClr val="FF6600"/>
                </a:solidFill>
                <a:latin typeface="DIN Condensed" panose="00000500000000000000" pitchFamily="2" charset="0"/>
              </a:rPr>
              <a:t>Escóbar</a:t>
            </a:r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 de Pabón</a:t>
            </a:r>
          </a:p>
          <a:p>
            <a:pPr algn="ctr"/>
            <a:r>
              <a:rPr lang="es-BO" sz="3500" dirty="0">
                <a:latin typeface="DIN Condensed" panose="00000500000000000000" pitchFamily="2" charset="0"/>
              </a:rPr>
              <a:t>Noviem</a:t>
            </a:r>
            <a:r>
              <a:rPr lang="es-BO" sz="3600" dirty="0">
                <a:latin typeface="DIN Condensed" panose="00000500000000000000" pitchFamily="2" charset="0"/>
              </a:rPr>
              <a:t>b</a:t>
            </a:r>
            <a:r>
              <a:rPr lang="es-BO" sz="3500" dirty="0">
                <a:latin typeface="DIN Condensed" panose="00000500000000000000" pitchFamily="2" charset="0"/>
              </a:rPr>
              <a:t>re de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9" y="5552234"/>
            <a:ext cx="1297400" cy="8606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756279" y="5874467"/>
            <a:ext cx="16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>
                <a:latin typeface="DINCond-Light" pitchFamily="50" charset="0"/>
              </a:rPr>
              <a:t>Proyecto apoyado por</a:t>
            </a:r>
          </a:p>
          <a:p>
            <a:r>
              <a:rPr lang="es-BO" sz="1600" dirty="0">
                <a:latin typeface="DINCond-Light" pitchFamily="50" charset="0"/>
              </a:rPr>
              <a:t>La Unión Europea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31" y="6128078"/>
            <a:ext cx="1355835" cy="5130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CuadroTexto 2"/>
          <p:cNvSpPr txBox="1"/>
          <p:nvPr/>
        </p:nvSpPr>
        <p:spPr>
          <a:xfrm>
            <a:off x="717630" y="1953819"/>
            <a:ext cx="107798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rgbClr val="FF6600"/>
                </a:solidFill>
                <a:latin typeface="DIN Condensed" panose="00000500000000000000" pitchFamily="2" charset="0"/>
              </a:rPr>
              <a:t>SECTOR ENERGETICO</a:t>
            </a:r>
            <a:r>
              <a:rPr lang="es-BO" sz="2000" b="1" dirty="0" smtClean="0">
                <a:solidFill>
                  <a:srgbClr val="FF6600"/>
                </a:solidFill>
                <a:latin typeface="DIN Condensed" panose="00000500000000000000" pitchFamily="2" charset="0"/>
              </a:rPr>
              <a:t>:</a:t>
            </a:r>
            <a:endParaRPr lang="es-BO" sz="2000" b="1" dirty="0">
              <a:solidFill>
                <a:srgbClr val="FF6600"/>
              </a:solidFill>
              <a:latin typeface="DIN Condensed" panose="00000500000000000000" pitchFamily="2" charset="0"/>
            </a:endParaRPr>
          </a:p>
          <a:p>
            <a:endParaRPr lang="es-BO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Principal fuente de recursos económicos para los países productores.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Nuevos roles resultado de transformaciones políticas: crecimiento de importancia de las potencias regionales en la política internacional.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BO" sz="2000" dirty="0" smtClean="0"/>
              <a:t>Brasil marca el rumbo de las políticas energéticas y del proceso de “integración” tanto de infraestructura y energía en el contexto sudamericano.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BO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BO" sz="2000" i="1" dirty="0" smtClean="0"/>
              <a:t>Resultado: economías sensibles a los ciclos de las materias primas y respuestas tradicionales (medidas de ajuste, cambio en políticas económicas y sociales para favorecer inversiones privadas y exportaciones, se busca incrementar volúmenes de producción).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" y="-161663"/>
            <a:ext cx="12192000" cy="18178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3947" y="1999288"/>
            <a:ext cx="81872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Presentación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Situación de los derechos laborales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en Bolivia</a:t>
            </a:r>
            <a:endParaRPr lang="es-BO" sz="3500" dirty="0">
              <a:latin typeface="DIN Condensed" panose="00000500000000000000" pitchFamily="2" charset="0"/>
            </a:endParaRPr>
          </a:p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Silvia </a:t>
            </a:r>
            <a:r>
              <a:rPr lang="es-BO" sz="3500" dirty="0" err="1">
                <a:solidFill>
                  <a:srgbClr val="FF6600"/>
                </a:solidFill>
                <a:latin typeface="DIN Condensed" panose="00000500000000000000" pitchFamily="2" charset="0"/>
              </a:rPr>
              <a:t>Escóbar</a:t>
            </a:r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 de Pabón</a:t>
            </a:r>
          </a:p>
          <a:p>
            <a:pPr algn="ctr"/>
            <a:r>
              <a:rPr lang="es-BO" sz="3500" dirty="0">
                <a:latin typeface="DIN Condensed" panose="00000500000000000000" pitchFamily="2" charset="0"/>
              </a:rPr>
              <a:t>Noviem</a:t>
            </a:r>
            <a:r>
              <a:rPr lang="es-BO" sz="3600" dirty="0">
                <a:latin typeface="DIN Condensed" panose="00000500000000000000" pitchFamily="2" charset="0"/>
              </a:rPr>
              <a:t>b</a:t>
            </a:r>
            <a:r>
              <a:rPr lang="es-BO" sz="3500" dirty="0">
                <a:latin typeface="DIN Condensed" panose="00000500000000000000" pitchFamily="2" charset="0"/>
              </a:rPr>
              <a:t>re de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9" y="5552234"/>
            <a:ext cx="1297400" cy="8606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52684" y="6307829"/>
            <a:ext cx="461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sz="1600" dirty="0">
              <a:latin typeface="DINCond-Light" pitchFamily="50" charset="0"/>
            </a:endParaRPr>
          </a:p>
          <a:p>
            <a:r>
              <a:rPr lang="es-BO" sz="1600" dirty="0" smtClean="0">
                <a:latin typeface="Century" panose="02040604050505020304" pitchFamily="18" charset="0"/>
              </a:rPr>
              <a:t>Fuente: CEPAL 2015</a:t>
            </a:r>
            <a:endParaRPr lang="es-BO" sz="1600" dirty="0">
              <a:latin typeface="Century" panose="020406040505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579" y="-17776"/>
            <a:ext cx="12192000" cy="641283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CuadroTexto 2"/>
          <p:cNvSpPr txBox="1"/>
          <p:nvPr/>
        </p:nvSpPr>
        <p:spPr>
          <a:xfrm>
            <a:off x="283780" y="1285210"/>
            <a:ext cx="1026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B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del mercado mundial del petróleo, </a:t>
            </a:r>
            <a:r>
              <a:rPr lang="es-B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1985-2015</a:t>
            </a:r>
            <a:endParaRPr lang="es-B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B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Precios, consumo y producción de petróleo</a:t>
            </a:r>
            <a:endParaRPr lang="es-B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" y="57831"/>
            <a:ext cx="12192000" cy="18178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913" y="1856656"/>
            <a:ext cx="7758863" cy="43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3947" y="1999288"/>
            <a:ext cx="81872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Presentación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Situación de los derechos laborales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en Bolivia</a:t>
            </a:r>
            <a:endParaRPr lang="es-BO" sz="3500" dirty="0">
              <a:latin typeface="DIN Condensed" panose="00000500000000000000" pitchFamily="2" charset="0"/>
            </a:endParaRPr>
          </a:p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Silvia </a:t>
            </a:r>
            <a:r>
              <a:rPr lang="es-BO" sz="3500" dirty="0" err="1">
                <a:solidFill>
                  <a:srgbClr val="FF6600"/>
                </a:solidFill>
                <a:latin typeface="DIN Condensed" panose="00000500000000000000" pitchFamily="2" charset="0"/>
              </a:rPr>
              <a:t>Escóbar</a:t>
            </a:r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 de Pabón</a:t>
            </a:r>
          </a:p>
          <a:p>
            <a:pPr algn="ctr"/>
            <a:r>
              <a:rPr lang="es-BO" sz="3500" dirty="0">
                <a:latin typeface="DIN Condensed" panose="00000500000000000000" pitchFamily="2" charset="0"/>
              </a:rPr>
              <a:t>Noviem</a:t>
            </a:r>
            <a:r>
              <a:rPr lang="es-BO" sz="3600" dirty="0">
                <a:latin typeface="DIN Condensed" panose="00000500000000000000" pitchFamily="2" charset="0"/>
              </a:rPr>
              <a:t>b</a:t>
            </a:r>
            <a:r>
              <a:rPr lang="es-BO" sz="3500" dirty="0">
                <a:latin typeface="DIN Condensed" panose="00000500000000000000" pitchFamily="2" charset="0"/>
              </a:rPr>
              <a:t>re de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9" y="5552234"/>
            <a:ext cx="1297400" cy="8606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756279" y="5874467"/>
            <a:ext cx="16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>
                <a:latin typeface="DINCond-Light" pitchFamily="50" charset="0"/>
              </a:rPr>
              <a:t>Proyecto apoyado por</a:t>
            </a:r>
          </a:p>
          <a:p>
            <a:r>
              <a:rPr lang="es-BO" sz="1600" dirty="0">
                <a:latin typeface="DINCond-Light" pitchFamily="50" charset="0"/>
              </a:rPr>
              <a:t>La Unión Europea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31" y="6128078"/>
            <a:ext cx="1355835" cy="5130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CuadroTexto 2"/>
          <p:cNvSpPr txBox="1"/>
          <p:nvPr/>
        </p:nvSpPr>
        <p:spPr>
          <a:xfrm>
            <a:off x="432933" y="1154465"/>
            <a:ext cx="10263351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 smtClean="0">
                <a:solidFill>
                  <a:srgbClr val="FF6600"/>
                </a:solidFill>
                <a:latin typeface="DIN Condensed" panose="00000500000000000000" pitchFamily="2" charset="0"/>
              </a:rPr>
              <a:t>INTEGRACIÓN ENERGÉTICA</a:t>
            </a:r>
          </a:p>
          <a:p>
            <a:endParaRPr lang="es-BO" sz="2400" b="1" dirty="0">
              <a:latin typeface="DIN Condensed" panose="00000500000000000000" pitchFamily="2" charset="0"/>
            </a:endParaRPr>
          </a:p>
          <a:p>
            <a:r>
              <a:rPr lang="es-BO" sz="2000" dirty="0" smtClean="0"/>
              <a:t>Primeros proyectos asociados a la explotación de ríos limítrofes constituyeron primeras formas de integración(CIER): Salto Grande, </a:t>
            </a:r>
            <a:r>
              <a:rPr lang="es-BO" sz="2000" dirty="0" err="1" smtClean="0"/>
              <a:t>Yacireta</a:t>
            </a:r>
            <a:r>
              <a:rPr lang="es-BO" sz="2000" dirty="0" smtClean="0"/>
              <a:t>, </a:t>
            </a:r>
            <a:r>
              <a:rPr lang="es-BO" sz="2000" dirty="0" err="1" smtClean="0"/>
              <a:t>Itaipu</a:t>
            </a:r>
            <a:r>
              <a:rPr lang="es-BO" sz="2000" dirty="0"/>
              <a:t> </a:t>
            </a:r>
            <a:r>
              <a:rPr lang="es-BO" sz="2000" dirty="0" smtClean="0"/>
              <a:t>de 14.000 MW.</a:t>
            </a:r>
            <a:endParaRPr lang="es-BO" sz="2000" dirty="0" smtClean="0"/>
          </a:p>
          <a:p>
            <a:endParaRPr lang="es-BO" sz="2000" dirty="0"/>
          </a:p>
          <a:p>
            <a:r>
              <a:rPr lang="es-BO" sz="2000" dirty="0" smtClean="0"/>
              <a:t>Mas adelante se desarrolla el comercio de gas natural sudamericano con acuerdos entre Estados: Bolivia se consolida como exportador de gas en la región, </a:t>
            </a:r>
            <a:r>
              <a:rPr lang="es-BO" sz="2000" dirty="0" err="1" smtClean="0"/>
              <a:t>GasBol</a:t>
            </a:r>
            <a:r>
              <a:rPr lang="es-BO" sz="2000" dirty="0" smtClean="0"/>
              <a:t> es el ducto de mayor longitud y transporta aprox. </a:t>
            </a:r>
            <a:r>
              <a:rPr lang="es-BO" sz="2000" dirty="0" smtClean="0"/>
              <a:t>el 25% del flujo de gas de la región.</a:t>
            </a:r>
            <a:r>
              <a:rPr lang="es-BO" sz="2000" dirty="0" smtClean="0"/>
              <a:t> </a:t>
            </a:r>
          </a:p>
          <a:p>
            <a:endParaRPr lang="es-BO" sz="2000" dirty="0"/>
          </a:p>
          <a:p>
            <a:r>
              <a:rPr lang="es-BO" sz="2000" dirty="0" smtClean="0"/>
              <a:t>Se trata de proyectos desarrollados en el marco de participación de empresas publicas, privadas e instancias de coordinación regionales.</a:t>
            </a:r>
          </a:p>
          <a:p>
            <a:endParaRPr lang="es-BO" sz="2000" dirty="0"/>
          </a:p>
          <a:p>
            <a:r>
              <a:rPr lang="es-BO" sz="2000" dirty="0" smtClean="0"/>
              <a:t>Múltiples organismos regionales son parte del sector: ARPEL, CIER, OLADE, CAN, MERCOSUR, </a:t>
            </a:r>
          </a:p>
          <a:p>
            <a:endParaRPr lang="es-BO" sz="2000" dirty="0"/>
          </a:p>
          <a:p>
            <a:r>
              <a:rPr lang="es-BO" sz="2000" dirty="0" smtClean="0"/>
              <a:t>A partir de UNASUR y la Declaración de Presidentes sobre Integración Energética se plantea profundizar la integración en base a principios de cooperación y complementación: CES y COSIPLAN.</a:t>
            </a:r>
          </a:p>
          <a:p>
            <a:endParaRPr lang="es-BO" sz="2400" b="1" dirty="0" smtClean="0">
              <a:latin typeface="DIN Condensed" panose="00000500000000000000" pitchFamily="2" charset="0"/>
            </a:endParaRPr>
          </a:p>
          <a:p>
            <a:endParaRPr lang="es-BO" sz="2400" b="1" dirty="0" smtClean="0">
              <a:latin typeface="DIN Condensed" panose="00000500000000000000" pitchFamily="2" charset="0"/>
            </a:endParaRPr>
          </a:p>
          <a:p>
            <a:endParaRPr lang="es-BO" sz="2400" b="1" dirty="0">
              <a:latin typeface="DIN Condensed" panose="00000500000000000000" pitchFamily="2" charset="0"/>
            </a:endParaRPr>
          </a:p>
          <a:p>
            <a:endParaRPr lang="es-BO" sz="2400" b="1" dirty="0" smtClean="0">
              <a:latin typeface="DIN Condensed" panose="00000500000000000000" pitchFamily="2" charset="0"/>
            </a:endParaRPr>
          </a:p>
          <a:p>
            <a:endParaRPr lang="es-BO" sz="2600" b="1" dirty="0">
              <a:latin typeface="DIN Condensed" panose="00000500000000000000" pitchFamily="2" charset="0"/>
            </a:endParaRPr>
          </a:p>
          <a:p>
            <a:endParaRPr lang="es-BO" sz="2600" b="1" dirty="0">
              <a:latin typeface="DIN Condensed" panose="00000500000000000000" pitchFamily="2" charset="0"/>
            </a:endParaRPr>
          </a:p>
          <a:p>
            <a:endParaRPr lang="es-BO" sz="2600" b="1" dirty="0">
              <a:latin typeface="DIN Condensed" panose="000005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18" y="-816380"/>
            <a:ext cx="12192000" cy="18178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5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178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7201" t="19866" r="49340" b="9557"/>
          <a:stretch/>
        </p:blipFill>
        <p:spPr>
          <a:xfrm>
            <a:off x="1734346" y="93986"/>
            <a:ext cx="4290900" cy="68799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84889" y="3349282"/>
            <a:ext cx="528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 smtClean="0"/>
              <a:t>Centrales e interconexiones eléctricas internacionales</a:t>
            </a:r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48514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3947" y="1999288"/>
            <a:ext cx="81872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Presentación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Situación de los derechos laborales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en Bolivia</a:t>
            </a:r>
            <a:endParaRPr lang="es-BO" sz="3500" dirty="0">
              <a:latin typeface="DIN Condensed" panose="00000500000000000000" pitchFamily="2" charset="0"/>
            </a:endParaRPr>
          </a:p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Silvia </a:t>
            </a:r>
            <a:r>
              <a:rPr lang="es-BO" sz="3500" dirty="0" err="1">
                <a:solidFill>
                  <a:srgbClr val="FF6600"/>
                </a:solidFill>
                <a:latin typeface="DIN Condensed" panose="00000500000000000000" pitchFamily="2" charset="0"/>
              </a:rPr>
              <a:t>Escóbar</a:t>
            </a:r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 de Pabón</a:t>
            </a:r>
          </a:p>
          <a:p>
            <a:pPr algn="ctr"/>
            <a:r>
              <a:rPr lang="es-BO" sz="3500" dirty="0">
                <a:latin typeface="DIN Condensed" panose="00000500000000000000" pitchFamily="2" charset="0"/>
              </a:rPr>
              <a:t>Noviem</a:t>
            </a:r>
            <a:r>
              <a:rPr lang="es-BO" sz="3600" dirty="0">
                <a:latin typeface="DIN Condensed" panose="00000500000000000000" pitchFamily="2" charset="0"/>
              </a:rPr>
              <a:t>b</a:t>
            </a:r>
            <a:r>
              <a:rPr lang="es-BO" sz="3500" dirty="0">
                <a:latin typeface="DIN Condensed" panose="00000500000000000000" pitchFamily="2" charset="0"/>
              </a:rPr>
              <a:t>re de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9" y="5552234"/>
            <a:ext cx="1297400" cy="8606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756279" y="5874467"/>
            <a:ext cx="16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>
                <a:latin typeface="DINCond-Light" pitchFamily="50" charset="0"/>
              </a:rPr>
              <a:t>Proyecto apoyado por</a:t>
            </a:r>
          </a:p>
          <a:p>
            <a:r>
              <a:rPr lang="es-BO" sz="1600" dirty="0">
                <a:latin typeface="DINCond-Light" pitchFamily="50" charset="0"/>
              </a:rPr>
              <a:t>La Unión Europea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31" y="6128078"/>
            <a:ext cx="1355835" cy="5130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CuadroTexto 2"/>
          <p:cNvSpPr txBox="1"/>
          <p:nvPr/>
        </p:nvSpPr>
        <p:spPr>
          <a:xfrm>
            <a:off x="7730210" y="2426683"/>
            <a:ext cx="272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BO" b="1" dirty="0" smtClean="0"/>
              <a:t>Gasoductos y reservas de gas natural</a:t>
            </a:r>
            <a:endParaRPr lang="es-BO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" y="-22488"/>
            <a:ext cx="12192000" cy="18178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5148" t="21189" r="49287" b="11921"/>
          <a:stretch/>
        </p:blipFill>
        <p:spPr>
          <a:xfrm>
            <a:off x="2305878" y="359444"/>
            <a:ext cx="4651513" cy="64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7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3947" y="1999288"/>
            <a:ext cx="81872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Presentación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Situación de los derechos laborales</a:t>
            </a:r>
          </a:p>
          <a:p>
            <a:pPr algn="ctr"/>
            <a:r>
              <a:rPr lang="es-BO" sz="5000" dirty="0">
                <a:latin typeface="DIN Condensed" panose="00000500000000000000" pitchFamily="2" charset="0"/>
              </a:rPr>
              <a:t>en Bolivia</a:t>
            </a:r>
            <a:endParaRPr lang="es-BO" sz="3500" dirty="0">
              <a:latin typeface="DIN Condensed" panose="00000500000000000000" pitchFamily="2" charset="0"/>
            </a:endParaRPr>
          </a:p>
          <a:p>
            <a:pPr algn="ctr"/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Silvia </a:t>
            </a:r>
            <a:r>
              <a:rPr lang="es-BO" sz="3500" dirty="0" err="1">
                <a:solidFill>
                  <a:srgbClr val="FF6600"/>
                </a:solidFill>
                <a:latin typeface="DIN Condensed" panose="00000500000000000000" pitchFamily="2" charset="0"/>
              </a:rPr>
              <a:t>Escóbar</a:t>
            </a:r>
            <a:r>
              <a:rPr lang="es-BO" sz="3500" dirty="0">
                <a:solidFill>
                  <a:srgbClr val="FF6600"/>
                </a:solidFill>
                <a:latin typeface="DIN Condensed" panose="00000500000000000000" pitchFamily="2" charset="0"/>
              </a:rPr>
              <a:t> de Pabón</a:t>
            </a:r>
          </a:p>
          <a:p>
            <a:pPr algn="ctr"/>
            <a:r>
              <a:rPr lang="es-BO" sz="3500" dirty="0">
                <a:latin typeface="DIN Condensed" panose="00000500000000000000" pitchFamily="2" charset="0"/>
              </a:rPr>
              <a:t>Noviem</a:t>
            </a:r>
            <a:r>
              <a:rPr lang="es-BO" sz="3600" dirty="0">
                <a:latin typeface="DIN Condensed" panose="00000500000000000000" pitchFamily="2" charset="0"/>
              </a:rPr>
              <a:t>b</a:t>
            </a:r>
            <a:r>
              <a:rPr lang="es-BO" sz="3500" dirty="0">
                <a:latin typeface="DIN Condensed" panose="00000500000000000000" pitchFamily="2" charset="0"/>
              </a:rPr>
              <a:t>re de 2016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9" y="5552234"/>
            <a:ext cx="1297400" cy="8606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756279" y="5874467"/>
            <a:ext cx="16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>
                <a:latin typeface="DINCond-Light" pitchFamily="50" charset="0"/>
              </a:rPr>
              <a:t>Proyecto apoyado por</a:t>
            </a:r>
          </a:p>
          <a:p>
            <a:r>
              <a:rPr lang="es-BO" sz="1600" dirty="0">
                <a:latin typeface="DINCond-Light" pitchFamily="50" charset="0"/>
              </a:rPr>
              <a:t>La Unión Europea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31" y="6128078"/>
            <a:ext cx="1355835" cy="5130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CuadroTexto 2"/>
          <p:cNvSpPr txBox="1"/>
          <p:nvPr/>
        </p:nvSpPr>
        <p:spPr>
          <a:xfrm>
            <a:off x="432933" y="1154465"/>
            <a:ext cx="1026335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 smtClean="0">
                <a:solidFill>
                  <a:srgbClr val="FF6600"/>
                </a:solidFill>
                <a:latin typeface="DIN Condensed" panose="00000500000000000000" pitchFamily="2" charset="0"/>
              </a:rPr>
              <a:t>REALIDAD DE LA NTEGRACIÓN ENERGÉTICA</a:t>
            </a:r>
          </a:p>
          <a:p>
            <a:endParaRPr lang="es-BO" sz="2400" b="1" dirty="0">
              <a:latin typeface="DIN Condensed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000" dirty="0" smtClean="0"/>
              <a:t>Energía como mercancía.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000" dirty="0" smtClean="0"/>
              <a:t>Visiones diferentes sobre el desarrollo energético.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000" dirty="0" smtClean="0"/>
              <a:t>No hay avances, solo acuerdos y negocios bilaterales.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000" dirty="0" smtClean="0"/>
              <a:t>En los hechos no hay un horizonte de integración “integral”, es decir, que involucre todos los aspectos de una verdadera integración.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000" dirty="0" smtClean="0"/>
              <a:t>Significa interconexión física sin proyecto de desarrollo regional sustentable.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000" dirty="0" smtClean="0"/>
              <a:t>En los hechos es un proceso sobre las bases de necesidades empresariales y no de proyectos políticos nacionales que buscan complementarse.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000" dirty="0" smtClean="0"/>
              <a:t>En general consolida un modelo primario exportador, mas aun en países como Bolivia con escaso desarrollo industrial y baja productividad.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2000" dirty="0" smtClean="0"/>
              <a:t>Perspectivas: combustibles fósiles seguirán siendo la principal fuente de abastecimiento, óptica mercantil, </a:t>
            </a:r>
            <a:r>
              <a:rPr lang="es-BO" sz="2000" dirty="0" err="1" smtClean="0"/>
              <a:t>planificacion</a:t>
            </a:r>
            <a:r>
              <a:rPr lang="es-BO" sz="2000" dirty="0" smtClean="0"/>
              <a:t> a partir del mercado.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BO" sz="2600" b="1" dirty="0">
              <a:latin typeface="DIN Condensed" panose="00000500000000000000" pitchFamily="2" charset="0"/>
            </a:endParaRPr>
          </a:p>
          <a:p>
            <a:endParaRPr lang="es-BO" sz="2600" b="1" dirty="0">
              <a:latin typeface="DIN Condensed" panose="00000500000000000000" pitchFamily="2" charset="0"/>
            </a:endParaRPr>
          </a:p>
          <a:p>
            <a:endParaRPr lang="es-BO" sz="2600" b="1" dirty="0">
              <a:latin typeface="DIN Condensed" panose="000005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18" y="-816380"/>
            <a:ext cx="12192000" cy="18178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238309"/>
            <a:ext cx="2318120" cy="6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1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753</Words>
  <Application>Microsoft Office PowerPoint</Application>
  <PresentationFormat>Panorámica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Century</vt:lpstr>
      <vt:lpstr>Century Schoolbook</vt:lpstr>
      <vt:lpstr>DIN Condensed</vt:lpstr>
      <vt:lpstr>DINCond-Light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Milton Iniguez</dc:creator>
  <cp:lastModifiedBy>Silvia Molina</cp:lastModifiedBy>
  <cp:revision>65</cp:revision>
  <dcterms:created xsi:type="dcterms:W3CDTF">2016-11-29T17:18:44Z</dcterms:created>
  <dcterms:modified xsi:type="dcterms:W3CDTF">2017-04-27T21:33:24Z</dcterms:modified>
</cp:coreProperties>
</file>