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995" r:id="rId3"/>
    <p:sldMasterId id="2147484019" r:id="rId4"/>
    <p:sldMasterId id="2147484031" r:id="rId5"/>
    <p:sldMasterId id="2147484043" r:id="rId6"/>
    <p:sldMasterId id="2147484056" r:id="rId7"/>
    <p:sldMasterId id="2147484068" r:id="rId8"/>
  </p:sldMasterIdLst>
  <p:notesMasterIdLst>
    <p:notesMasterId r:id="rId40"/>
  </p:notesMasterIdLst>
  <p:sldIdLst>
    <p:sldId id="257" r:id="rId9"/>
    <p:sldId id="598" r:id="rId10"/>
    <p:sldId id="615" r:id="rId11"/>
    <p:sldId id="508" r:id="rId12"/>
    <p:sldId id="458" r:id="rId13"/>
    <p:sldId id="660" r:id="rId14"/>
    <p:sldId id="661" r:id="rId15"/>
    <p:sldId id="662" r:id="rId16"/>
    <p:sldId id="616" r:id="rId17"/>
    <p:sldId id="601" r:id="rId18"/>
    <p:sldId id="600" r:id="rId19"/>
    <p:sldId id="617" r:id="rId20"/>
    <p:sldId id="659" r:id="rId21"/>
    <p:sldId id="618" r:id="rId22"/>
    <p:sldId id="619" r:id="rId23"/>
    <p:sldId id="620" r:id="rId24"/>
    <p:sldId id="621" r:id="rId25"/>
    <p:sldId id="609" r:id="rId26"/>
    <p:sldId id="636" r:id="rId27"/>
    <p:sldId id="637" r:id="rId28"/>
    <p:sldId id="669" r:id="rId29"/>
    <p:sldId id="664" r:id="rId30"/>
    <p:sldId id="668" r:id="rId31"/>
    <p:sldId id="671" r:id="rId32"/>
    <p:sldId id="672" r:id="rId33"/>
    <p:sldId id="673" r:id="rId34"/>
    <p:sldId id="674" r:id="rId35"/>
    <p:sldId id="675" r:id="rId36"/>
    <p:sldId id="676" r:id="rId37"/>
    <p:sldId id="654" r:id="rId38"/>
    <p:sldId id="266" r:id="rId39"/>
  </p:sldIdLst>
  <p:sldSz cx="9144000" cy="6858000" type="screen4x3"/>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7C80"/>
    <a:srgbClr val="99FF99"/>
    <a:srgbClr val="A50021"/>
    <a:srgbClr val="FF5050"/>
    <a:srgbClr val="33CC33"/>
    <a:srgbClr val="FFCC00"/>
    <a:srgbClr val="FFCCCC"/>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8847" autoAdjust="0"/>
  </p:normalViewPr>
  <p:slideViewPr>
    <p:cSldViewPr>
      <p:cViewPr>
        <p:scale>
          <a:sx n="93" d="100"/>
          <a:sy n="93" d="100"/>
        </p:scale>
        <p:origin x="1618" y="-62"/>
      </p:cViewPr>
      <p:guideLst>
        <p:guide orient="horz" pos="2160"/>
        <p:guide pos="2880"/>
      </p:guideLst>
    </p:cSldViewPr>
  </p:slideViewPr>
  <p:notesTextViewPr>
    <p:cViewPr>
      <p:scale>
        <a:sx n="1" d="1"/>
        <a:sy n="1" d="1"/>
      </p:scale>
      <p:origin x="0" y="0"/>
    </p:cViewPr>
  </p:notesTextViewPr>
  <p:sorterViewPr>
    <p:cViewPr>
      <p:scale>
        <a:sx n="100" d="100"/>
        <a:sy n="100" d="100"/>
      </p:scale>
      <p:origin x="0" y="60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B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02FB97-3687-4C8F-AAE2-38D7C550D160}" type="datetimeFigureOut">
              <a:rPr lang="es-BO" smtClean="0"/>
              <a:t>06/04/2017</a:t>
            </a:fld>
            <a:endParaRPr lang="es-B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B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B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D542C2-685A-42ED-85AC-52B58D49A88C}" type="slidenum">
              <a:rPr lang="es-BO" smtClean="0"/>
              <a:t>‹Nº›</a:t>
            </a:fld>
            <a:endParaRPr lang="es-BO"/>
          </a:p>
        </p:txBody>
      </p:sp>
    </p:spTree>
    <p:extLst>
      <p:ext uri="{BB962C8B-B14F-4D97-AF65-F5344CB8AC3E}">
        <p14:creationId xmlns:p14="http://schemas.microsoft.com/office/powerpoint/2010/main" val="1504757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BO" dirty="0"/>
          </a:p>
        </p:txBody>
      </p:sp>
      <p:sp>
        <p:nvSpPr>
          <p:cNvPr id="4" name="3 Marcador de número de diapositiva"/>
          <p:cNvSpPr>
            <a:spLocks noGrp="1"/>
          </p:cNvSpPr>
          <p:nvPr>
            <p:ph type="sldNum" sz="quarter" idx="10"/>
          </p:nvPr>
        </p:nvSpPr>
        <p:spPr/>
        <p:txBody>
          <a:bodyPr/>
          <a:lstStyle/>
          <a:p>
            <a:fld id="{FF0B533D-BFD6-4205-81D5-AEAA2B73FFE2}" type="slidenum">
              <a:rPr lang="es-BO" smtClean="0">
                <a:solidFill>
                  <a:prstClr val="black"/>
                </a:solidFill>
              </a:rPr>
              <a:pPr/>
              <a:t>1</a:t>
            </a:fld>
            <a:endParaRPr lang="es-BO">
              <a:solidFill>
                <a:prstClr val="black"/>
              </a:solidFill>
            </a:endParaRPr>
          </a:p>
        </p:txBody>
      </p:sp>
    </p:spTree>
    <p:extLst>
      <p:ext uri="{BB962C8B-B14F-4D97-AF65-F5344CB8AC3E}">
        <p14:creationId xmlns:p14="http://schemas.microsoft.com/office/powerpoint/2010/main" val="115375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D31A9A-5526-4518-8235-A5939BA78665}" type="slidenum">
              <a:rPr lang="es-ES" smtClean="0">
                <a:solidFill>
                  <a:prstClr val="black"/>
                </a:solidFill>
              </a:rPr>
              <a:pPr eaLnBrk="1" hangingPunct="1"/>
              <a:t>22</a:t>
            </a:fld>
            <a:endParaRPr lang="es-ES" smtClean="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BO"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6952AD3-9754-4147-81F4-A6923B59E907}" type="slidenum">
              <a:rPr lang="es-ES">
                <a:solidFill>
                  <a:prstClr val="black"/>
                </a:solidFill>
              </a:rPr>
              <a:pPr eaLnBrk="1" hangingPunct="1"/>
              <a:t>24</a:t>
            </a:fld>
            <a:endParaRPr lang="es-E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s-BO"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1A9486E-C9FA-49D7-B19E-3A73D6C1C9AF}" type="slidenum">
              <a:rPr lang="es-ES">
                <a:solidFill>
                  <a:prstClr val="black"/>
                </a:solidFill>
              </a:rPr>
              <a:pPr eaLnBrk="1" hangingPunct="1"/>
              <a:t>25</a:t>
            </a:fld>
            <a:endParaRPr lang="es-ES">
              <a:solidFill>
                <a:prstClr val="black"/>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s-BO"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6558D4-D19D-478F-A897-DCDB9124CD50}" type="slidenum">
              <a:rPr lang="es-ES" smtClean="0">
                <a:solidFill>
                  <a:prstClr val="black"/>
                </a:solidFill>
              </a:rPr>
              <a:pPr eaLnBrk="1" hangingPunct="1"/>
              <a:t>31</a:t>
            </a:fld>
            <a:endParaRPr lang="es-ES">
              <a:solidFill>
                <a:prstClr val="black"/>
              </a:solidFill>
            </a:endParaRPr>
          </a:p>
        </p:txBody>
      </p:sp>
      <p:sp>
        <p:nvSpPr>
          <p:cNvPr id="116739" name="Rectangle 2"/>
          <p:cNvSpPr>
            <a:spLocks noGrp="1" noRot="1" noChangeAspect="1" noChangeArrowheads="1" noTextEdit="1"/>
          </p:cNvSpPr>
          <p:nvPr>
            <p:ph type="sldImg"/>
          </p:nvPr>
        </p:nvSpPr>
        <p:spPr>
          <a:xfrm>
            <a:off x="1143000" y="685800"/>
            <a:ext cx="4572000" cy="3429000"/>
          </a:xfrm>
          <a:ln/>
        </p:spPr>
      </p:sp>
      <p:sp>
        <p:nvSpPr>
          <p:cNvPr id="116740" name="Rectangle 3"/>
          <p:cNvSpPr>
            <a:spLocks noGrp="1" noChangeArrowheads="1"/>
          </p:cNvSpPr>
          <p:nvPr>
            <p:ph type="body" idx="1"/>
          </p:nvPr>
        </p:nvSpPr>
        <p:spPr>
          <a:noFill/>
        </p:spPr>
        <p:txBody>
          <a:bodyPr/>
          <a:lstStyle/>
          <a:p>
            <a:pPr eaLnBrk="1" hangingPunct="1"/>
            <a:endParaRPr lang="es-BO"/>
          </a:p>
        </p:txBody>
      </p:sp>
    </p:spTree>
    <p:extLst>
      <p:ext uri="{BB962C8B-B14F-4D97-AF65-F5344CB8AC3E}">
        <p14:creationId xmlns:p14="http://schemas.microsoft.com/office/powerpoint/2010/main" val="3980361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B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5" name="4 Marcador de pie de página"/>
          <p:cNvSpPr>
            <a:spLocks noGrp="1"/>
          </p:cNvSpPr>
          <p:nvPr>
            <p:ph type="ftr" sz="quarter" idx="11"/>
          </p:nvPr>
        </p:nvSpPr>
        <p:spPr/>
        <p:txBody>
          <a:bodyPr/>
          <a:lstStyle/>
          <a:p>
            <a:endParaRPr lang="es-BO"/>
          </a:p>
        </p:txBody>
      </p:sp>
      <p:sp>
        <p:nvSpPr>
          <p:cNvPr id="6" name="5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190251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5" name="4 Marcador de pie de página"/>
          <p:cNvSpPr>
            <a:spLocks noGrp="1"/>
          </p:cNvSpPr>
          <p:nvPr>
            <p:ph type="ftr" sz="quarter" idx="11"/>
          </p:nvPr>
        </p:nvSpPr>
        <p:spPr/>
        <p:txBody>
          <a:bodyPr/>
          <a:lstStyle/>
          <a:p>
            <a:endParaRPr lang="es-BO"/>
          </a:p>
        </p:txBody>
      </p:sp>
      <p:sp>
        <p:nvSpPr>
          <p:cNvPr id="6" name="5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4217926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B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5" name="4 Marcador de pie de página"/>
          <p:cNvSpPr>
            <a:spLocks noGrp="1"/>
          </p:cNvSpPr>
          <p:nvPr>
            <p:ph type="ftr" sz="quarter" idx="11"/>
          </p:nvPr>
        </p:nvSpPr>
        <p:spPr/>
        <p:txBody>
          <a:bodyPr/>
          <a:lstStyle/>
          <a:p>
            <a:endParaRPr lang="es-BO"/>
          </a:p>
        </p:txBody>
      </p:sp>
      <p:sp>
        <p:nvSpPr>
          <p:cNvPr id="6" name="5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1432181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B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BO"/>
          </a:p>
        </p:txBody>
      </p:sp>
      <p:sp>
        <p:nvSpPr>
          <p:cNvPr id="4" name="3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018503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1782633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B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89769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B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1754565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B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6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B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1212558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B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1647510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B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233628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B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texto"/>
          <p:cNvSpPr>
            <a:spLocks noGrp="1"/>
          </p:cNvSpPr>
          <p:nvPr>
            <p:ph type="body" sz="half" idx="2"/>
          </p:nvPr>
        </p:nvSpPr>
        <p:spPr>
          <a:xfrm>
            <a:off x="45720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B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64284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5" name="4 Marcador de pie de página"/>
          <p:cNvSpPr>
            <a:spLocks noGrp="1"/>
          </p:cNvSpPr>
          <p:nvPr>
            <p:ph type="ftr" sz="quarter" idx="11"/>
          </p:nvPr>
        </p:nvSpPr>
        <p:spPr/>
        <p:txBody>
          <a:bodyPr/>
          <a:lstStyle/>
          <a:p>
            <a:endParaRPr lang="es-BO"/>
          </a:p>
        </p:txBody>
      </p:sp>
      <p:sp>
        <p:nvSpPr>
          <p:cNvPr id="6" name="5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1298193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B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B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823494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274437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B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650096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B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441993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600770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B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714302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B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78280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B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6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B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4187527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B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391606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B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879107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B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5" name="4 Marcador de pie de página"/>
          <p:cNvSpPr>
            <a:spLocks noGrp="1"/>
          </p:cNvSpPr>
          <p:nvPr>
            <p:ph type="ftr" sz="quarter" idx="11"/>
          </p:nvPr>
        </p:nvSpPr>
        <p:spPr/>
        <p:txBody>
          <a:bodyPr/>
          <a:lstStyle/>
          <a:p>
            <a:endParaRPr lang="es-BO"/>
          </a:p>
        </p:txBody>
      </p:sp>
      <p:sp>
        <p:nvSpPr>
          <p:cNvPr id="6" name="5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2518699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B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texto"/>
          <p:cNvSpPr>
            <a:spLocks noGrp="1"/>
          </p:cNvSpPr>
          <p:nvPr>
            <p:ph type="body" sz="half" idx="2"/>
          </p:nvPr>
        </p:nvSpPr>
        <p:spPr>
          <a:xfrm>
            <a:off x="45720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B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20959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B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B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1055828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82316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B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1609445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80351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64592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7" y="1709738"/>
            <a:ext cx="78867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623887"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64286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77769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5"/>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629841"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33812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81812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6" name="5 Marcador de pie de página"/>
          <p:cNvSpPr>
            <a:spLocks noGrp="1"/>
          </p:cNvSpPr>
          <p:nvPr>
            <p:ph type="ftr" sz="quarter" idx="11"/>
          </p:nvPr>
        </p:nvSpPr>
        <p:spPr/>
        <p:txBody>
          <a:bodyPr/>
          <a:lstStyle/>
          <a:p>
            <a:endParaRPr lang="es-BO"/>
          </a:p>
        </p:txBody>
      </p:sp>
      <p:sp>
        <p:nvSpPr>
          <p:cNvPr id="7" name="6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2030191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26688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18285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51884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560234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361863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873067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941445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823147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114375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C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19856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B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6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8" name="7 Marcador de pie de página"/>
          <p:cNvSpPr>
            <a:spLocks noGrp="1"/>
          </p:cNvSpPr>
          <p:nvPr>
            <p:ph type="ftr" sz="quarter" idx="11"/>
          </p:nvPr>
        </p:nvSpPr>
        <p:spPr/>
        <p:txBody>
          <a:bodyPr/>
          <a:lstStyle/>
          <a:p>
            <a:endParaRPr lang="es-BO"/>
          </a:p>
        </p:txBody>
      </p:sp>
      <p:sp>
        <p:nvSpPr>
          <p:cNvPr id="9" name="8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456364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C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125017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364184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714360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342924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470543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6569913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BO"/>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B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70F790-E652-4578-99D6-362980AA0B6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930332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B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7DAD9D-B53C-4D63-80BE-4445A99AF01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023053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B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0AA4C2-3F00-4701-B44D-69D8B186878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846910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B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FB6B3E-6C64-44CD-93E4-B0FEEE6C319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015923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4" name="3 Marcador de pie de página"/>
          <p:cNvSpPr>
            <a:spLocks noGrp="1"/>
          </p:cNvSpPr>
          <p:nvPr>
            <p:ph type="ftr" sz="quarter" idx="11"/>
          </p:nvPr>
        </p:nvSpPr>
        <p:spPr/>
        <p:txBody>
          <a:bodyPr/>
          <a:lstStyle/>
          <a:p>
            <a:endParaRPr lang="es-BO"/>
          </a:p>
        </p:txBody>
      </p:sp>
      <p:sp>
        <p:nvSpPr>
          <p:cNvPr id="5" name="4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2992664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B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918787-A4DA-454B-B14F-437E7A52B717}"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7946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BO"/>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D5F5C18-6EE6-4083-9BD9-ECDA45FD2A2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423584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B105B6-5395-4B9C-A0EE-EC3BEB8F35E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2110450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B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C83EF8-F471-4BB1-80EF-23DECE082577}"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889234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B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BO"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91B3E0-9718-4FC7-953C-3D8DB94CA1C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531411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B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124E91-B709-43AA-97E8-6727BFCECCAA}"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08073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B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D650C-2DF6-417B-9F6E-2F4765BCC397}"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4823765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AAC66E-AF08-4BDC-A394-DBC2143EC37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866114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1B6AB4A-9DBF-403A-A230-6626BF1C6D03}" type="datetime1">
              <a:rPr lang="es-ES" smtClean="0">
                <a:solidFill>
                  <a:prstClr val="black">
                    <a:tint val="75000"/>
                  </a:prstClr>
                </a:solidFill>
              </a:rPr>
              <a:pPr/>
              <a:t>06/04/2017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447271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C0DDCC-F554-479A-9EE6-846561776EEC}" type="datetime1">
              <a:rPr lang="es-ES" smtClean="0">
                <a:solidFill>
                  <a:prstClr val="black">
                    <a:tint val="75000"/>
                  </a:prstClr>
                </a:solidFill>
              </a:rPr>
              <a:pPr/>
              <a:t>06/04/2017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3662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3" name="2 Marcador de pie de página"/>
          <p:cNvSpPr>
            <a:spLocks noGrp="1"/>
          </p:cNvSpPr>
          <p:nvPr>
            <p:ph type="ftr" sz="quarter" idx="11"/>
          </p:nvPr>
        </p:nvSpPr>
        <p:spPr/>
        <p:txBody>
          <a:bodyPr/>
          <a:lstStyle/>
          <a:p>
            <a:endParaRPr lang="es-BO"/>
          </a:p>
        </p:txBody>
      </p:sp>
      <p:sp>
        <p:nvSpPr>
          <p:cNvPr id="4" name="3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36475818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AFDF4F7-FBF8-47F5-BA1E-4A2125D0928A}" type="datetime1">
              <a:rPr lang="es-ES" smtClean="0">
                <a:solidFill>
                  <a:prstClr val="black">
                    <a:tint val="75000"/>
                  </a:prstClr>
                </a:solidFill>
              </a:rPr>
              <a:pPr/>
              <a:t>06/04/2017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566075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DCBC161-5BFA-4C1A-B69D-7E5F9FE84639}" type="datetime1">
              <a:rPr lang="es-ES" smtClean="0">
                <a:solidFill>
                  <a:prstClr val="black">
                    <a:tint val="75000"/>
                  </a:prstClr>
                </a:solidFill>
              </a:rPr>
              <a:pPr/>
              <a:t>06/04/2017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99951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250ACFD-0600-43C2-8E47-FDBDDDEE2546}" type="datetime1">
              <a:rPr lang="es-ES" smtClean="0">
                <a:solidFill>
                  <a:prstClr val="black">
                    <a:tint val="75000"/>
                  </a:prstClr>
                </a:solidFill>
              </a:rPr>
              <a:pPr/>
              <a:t>06/04/2017</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387106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B92CA09-4F04-463E-A8AA-39A76FA37B9A}" type="datetime1">
              <a:rPr lang="es-ES" smtClean="0">
                <a:solidFill>
                  <a:prstClr val="black">
                    <a:tint val="75000"/>
                  </a:prstClr>
                </a:solidFill>
              </a:rPr>
              <a:pPr/>
              <a:t>06/04/2017</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95287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2F922-0B40-4806-AA58-4B5E8303FF9F}" type="datetime1">
              <a:rPr lang="es-ES" smtClean="0">
                <a:solidFill>
                  <a:prstClr val="black">
                    <a:tint val="75000"/>
                  </a:prstClr>
                </a:solidFill>
              </a:rPr>
              <a:pPr/>
              <a:t>06/04/2017</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441925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2F2BB0D-25D1-44D3-9EDA-524EDC9B6B86}" type="datetime1">
              <a:rPr lang="es-ES" smtClean="0">
                <a:solidFill>
                  <a:prstClr val="black">
                    <a:tint val="75000"/>
                  </a:prstClr>
                </a:solidFill>
              </a:rPr>
              <a:pPr/>
              <a:t>06/04/2017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10433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97A81E1-48C9-4648-AC7C-5C750C032024}" type="datetime1">
              <a:rPr lang="es-ES" smtClean="0">
                <a:solidFill>
                  <a:prstClr val="black">
                    <a:tint val="75000"/>
                  </a:prstClr>
                </a:solidFill>
              </a:rPr>
              <a:pPr/>
              <a:t>06/04/2017</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808619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DBE26C-73FD-47CB-B7C3-7EA79562C5C5}" type="datetime1">
              <a:rPr lang="es-ES" smtClean="0">
                <a:solidFill>
                  <a:prstClr val="black">
                    <a:tint val="75000"/>
                  </a:prstClr>
                </a:solidFill>
              </a:rPr>
              <a:pPr/>
              <a:t>06/04/2017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46669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0280BB-B353-46B7-9497-DEA8A71B9131}" type="datetime1">
              <a:rPr lang="es-ES" smtClean="0">
                <a:solidFill>
                  <a:prstClr val="black">
                    <a:tint val="75000"/>
                  </a:prstClr>
                </a:solidFill>
              </a:rPr>
              <a:pPr/>
              <a:t>06/04/2017</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9578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B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90161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B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texto"/>
          <p:cNvSpPr>
            <a:spLocks noGrp="1"/>
          </p:cNvSpPr>
          <p:nvPr>
            <p:ph type="body" sz="half" idx="2"/>
          </p:nvPr>
        </p:nvSpPr>
        <p:spPr>
          <a:xfrm>
            <a:off x="45720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6" name="5 Marcador de pie de página"/>
          <p:cNvSpPr>
            <a:spLocks noGrp="1"/>
          </p:cNvSpPr>
          <p:nvPr>
            <p:ph type="ftr" sz="quarter" idx="11"/>
          </p:nvPr>
        </p:nvSpPr>
        <p:spPr/>
        <p:txBody>
          <a:bodyPr/>
          <a:lstStyle/>
          <a:p>
            <a:endParaRPr lang="es-BO"/>
          </a:p>
        </p:txBody>
      </p:sp>
      <p:sp>
        <p:nvSpPr>
          <p:cNvPr id="7" name="6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16916892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10170774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B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349740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B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5257223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B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6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B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073205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B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2859397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B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145035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B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texto"/>
          <p:cNvSpPr>
            <a:spLocks noGrp="1"/>
          </p:cNvSpPr>
          <p:nvPr>
            <p:ph type="body" sz="half" idx="2"/>
          </p:nvPr>
        </p:nvSpPr>
        <p:spPr>
          <a:xfrm>
            <a:off x="45720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B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0259896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B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B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9484543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B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1326478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B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10"/>
          </p:nvPr>
        </p:nvSpPr>
        <p:spPr/>
        <p:txBody>
          <a:body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B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160646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B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FE5B700-987C-4DC9-ADD7-1F55A702B3D8}" type="datetimeFigureOut">
              <a:rPr lang="es-BO" smtClean="0"/>
              <a:t>06/04/2017</a:t>
            </a:fld>
            <a:endParaRPr lang="es-BO"/>
          </a:p>
        </p:txBody>
      </p:sp>
      <p:sp>
        <p:nvSpPr>
          <p:cNvPr id="6" name="5 Marcador de pie de página"/>
          <p:cNvSpPr>
            <a:spLocks noGrp="1"/>
          </p:cNvSpPr>
          <p:nvPr>
            <p:ph type="ftr" sz="quarter" idx="11"/>
          </p:nvPr>
        </p:nvSpPr>
        <p:spPr/>
        <p:txBody>
          <a:bodyPr/>
          <a:lstStyle/>
          <a:p>
            <a:endParaRPr lang="es-BO"/>
          </a:p>
        </p:txBody>
      </p:sp>
      <p:sp>
        <p:nvSpPr>
          <p:cNvPr id="7" name="6 Marcador de número de diapositiva"/>
          <p:cNvSpPr>
            <a:spLocks noGrp="1"/>
          </p:cNvSpPr>
          <p:nvPr>
            <p:ph type="sldNum" sz="quarter" idx="12"/>
          </p:nvPr>
        </p:nvSpPr>
        <p:spPr/>
        <p:txBody>
          <a:bodyPr/>
          <a:lstStyle/>
          <a:p>
            <a:fld id="{B6C574E7-3D79-4954-9E4F-E3A900B4E749}" type="slidenum">
              <a:rPr lang="es-BO" smtClean="0"/>
              <a:t>‹Nº›</a:t>
            </a:fld>
            <a:endParaRPr lang="es-BO"/>
          </a:p>
        </p:txBody>
      </p:sp>
    </p:spTree>
    <p:extLst>
      <p:ext uri="{BB962C8B-B14F-4D97-AF65-F5344CB8AC3E}">
        <p14:creationId xmlns:p14="http://schemas.microsoft.com/office/powerpoint/2010/main" val="325716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5B700-987C-4DC9-ADD7-1F55A702B3D8}" type="datetimeFigureOut">
              <a:rPr lang="es-BO" smtClean="0"/>
              <a:t>06/04/2017</a:t>
            </a:fld>
            <a:endParaRPr lang="es-B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574E7-3D79-4954-9E4F-E3A900B4E749}" type="slidenum">
              <a:rPr lang="es-BO" smtClean="0"/>
              <a:t>‹Nº›</a:t>
            </a:fld>
            <a:endParaRPr lang="es-BO"/>
          </a:p>
        </p:txBody>
      </p:sp>
    </p:spTree>
    <p:extLst>
      <p:ext uri="{BB962C8B-B14F-4D97-AF65-F5344CB8AC3E}">
        <p14:creationId xmlns:p14="http://schemas.microsoft.com/office/powerpoint/2010/main" val="2571446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C02D8-5569-4B49-B4BB-BFFF960649FA}"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F0497-9403-49D7-97DA-337DB2829367}"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743714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993326599"/>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BF720-6644-49AB-98F7-2C1E13B8F26B}" type="datetimeFigureOut">
              <a:rPr lang="es-ES" smtClean="0">
                <a:solidFill>
                  <a:prstClr val="black">
                    <a:tint val="75000"/>
                  </a:prstClr>
                </a:solidFill>
              </a:rPr>
              <a:pPr/>
              <a:t>06/04/2017</a:t>
            </a:fld>
            <a:endParaRPr lang="es-ES">
              <a:solidFill>
                <a:prstClr val="black">
                  <a:tint val="75000"/>
                </a:prstClr>
              </a:solidFill>
            </a:endParaRPr>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A67E1-301E-4003-B308-0CBE95D5082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9256091"/>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EEA58-E460-45C1-A182-6F8EA104661C}" type="datetimeFigureOut">
              <a:rPr lang="es-CO" smtClean="0">
                <a:solidFill>
                  <a:prstClr val="black">
                    <a:tint val="75000"/>
                  </a:prstClr>
                </a:solidFill>
              </a:rPr>
              <a:pPr/>
              <a:t>06/04/2017</a:t>
            </a:fld>
            <a:endParaRPr lang="es-CO">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855CA-83BE-4ACA-A2D0-5F69565492DE}"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94393191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FEF53F2-09E0-4483-BDEC-DA0F833CB57A}" type="slidenum">
              <a:rPr lang="es-ES">
                <a:solidFill>
                  <a:srgbClr val="000000"/>
                </a:solidFill>
              </a:rPr>
              <a:pPr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1738876191"/>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3072B-DECB-4598-B8E3-E93FD93BC5E8}" type="datetime1">
              <a:rPr lang="es-ES" smtClean="0">
                <a:solidFill>
                  <a:prstClr val="black">
                    <a:tint val="75000"/>
                  </a:prstClr>
                </a:solidFill>
              </a:rPr>
              <a:pPr/>
              <a:t>06/04/2017</a:t>
            </a:fld>
            <a:endParaRPr lang="es-E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CF409-2638-47E9-A2CD-75AF8867E92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55932641"/>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5B700-987C-4DC9-ADD7-1F55A702B3D8}" type="datetimeFigureOut">
              <a:rPr lang="es-BO" smtClean="0">
                <a:solidFill>
                  <a:prstClr val="black">
                    <a:tint val="75000"/>
                  </a:prstClr>
                </a:solidFill>
              </a:rPr>
              <a:pPr/>
              <a:t>06/04/2017</a:t>
            </a:fld>
            <a:endParaRPr lang="es-BO">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574E7-3D79-4954-9E4F-E3A900B4E749}" type="slidenum">
              <a:rPr lang="es-BO" smtClean="0">
                <a:solidFill>
                  <a:prstClr val="black">
                    <a:tint val="75000"/>
                  </a:prstClr>
                </a:solidFill>
              </a:rPr>
              <a:pPr/>
              <a:t>‹Nº›</a:t>
            </a:fld>
            <a:endParaRPr lang="es-BO">
              <a:solidFill>
                <a:prstClr val="black">
                  <a:tint val="75000"/>
                </a:prstClr>
              </a:solidFill>
            </a:endParaRPr>
          </a:p>
        </p:txBody>
      </p:sp>
    </p:spTree>
    <p:extLst>
      <p:ext uri="{BB962C8B-B14F-4D97-AF65-F5344CB8AC3E}">
        <p14:creationId xmlns:p14="http://schemas.microsoft.com/office/powerpoint/2010/main" val="3789698085"/>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yahoo-noticias-es-international.tumblr.com/" TargetMode="External"/><Relationship Id="rId2" Type="http://schemas.openxmlformats.org/officeDocument/2006/relationships/hyperlink" Target="https://www.theguardian.com/commentisfree/2016/dec/01/stephen-hawking-dangerous-time-planet-inequality" TargetMode="Externa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ChangeArrowheads="1"/>
          </p:cNvSpPr>
          <p:nvPr/>
        </p:nvSpPr>
        <p:spPr bwMode="auto">
          <a:xfrm>
            <a:off x="8296274" y="1764730"/>
            <a:ext cx="144463" cy="1428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solidFill>
                <a:prstClr val="black"/>
              </a:solidFill>
            </a:endParaRPr>
          </a:p>
        </p:txBody>
      </p:sp>
      <p:sp>
        <p:nvSpPr>
          <p:cNvPr id="2057" name="Rectangle 9"/>
          <p:cNvSpPr>
            <a:spLocks noChangeArrowheads="1"/>
          </p:cNvSpPr>
          <p:nvPr/>
        </p:nvSpPr>
        <p:spPr bwMode="auto">
          <a:xfrm>
            <a:off x="8154988" y="1341438"/>
            <a:ext cx="144462"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solidFill>
                <a:prstClr val="black"/>
              </a:solidFill>
            </a:endParaRPr>
          </a:p>
        </p:txBody>
      </p:sp>
      <p:sp>
        <p:nvSpPr>
          <p:cNvPr id="2058" name="Rectangle 10"/>
          <p:cNvSpPr>
            <a:spLocks noChangeArrowheads="1"/>
          </p:cNvSpPr>
          <p:nvPr/>
        </p:nvSpPr>
        <p:spPr bwMode="auto">
          <a:xfrm>
            <a:off x="8296277" y="1484313"/>
            <a:ext cx="144463" cy="1428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solidFill>
                <a:prstClr val="black"/>
              </a:solidFill>
            </a:endParaRPr>
          </a:p>
        </p:txBody>
      </p:sp>
      <p:sp>
        <p:nvSpPr>
          <p:cNvPr id="2059" name="Rectangle 11"/>
          <p:cNvSpPr>
            <a:spLocks noChangeArrowheads="1"/>
          </p:cNvSpPr>
          <p:nvPr/>
        </p:nvSpPr>
        <p:spPr bwMode="auto">
          <a:xfrm>
            <a:off x="8154988" y="1627188"/>
            <a:ext cx="144462"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solidFill>
                <a:prstClr val="black"/>
              </a:solidFill>
            </a:endParaRPr>
          </a:p>
        </p:txBody>
      </p:sp>
      <p:sp>
        <p:nvSpPr>
          <p:cNvPr id="2060" name="Rectangle 12"/>
          <p:cNvSpPr>
            <a:spLocks noChangeArrowheads="1"/>
          </p:cNvSpPr>
          <p:nvPr/>
        </p:nvSpPr>
        <p:spPr bwMode="auto">
          <a:xfrm>
            <a:off x="8151813" y="1957065"/>
            <a:ext cx="144462"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dirty="0">
              <a:solidFill>
                <a:prstClr val="black"/>
              </a:solidFill>
            </a:endParaRPr>
          </a:p>
        </p:txBody>
      </p:sp>
      <p:sp>
        <p:nvSpPr>
          <p:cNvPr id="2062" name="Line 15"/>
          <p:cNvSpPr>
            <a:spLocks noChangeShapeType="1"/>
          </p:cNvSpPr>
          <p:nvPr/>
        </p:nvSpPr>
        <p:spPr bwMode="auto">
          <a:xfrm>
            <a:off x="1908175" y="1628774"/>
            <a:ext cx="6192837" cy="0"/>
          </a:xfrm>
          <a:prstGeom prst="line">
            <a:avLst/>
          </a:prstGeom>
          <a:noFill/>
          <a:ln w="9525">
            <a:solidFill>
              <a:srgbClr val="CC6600"/>
            </a:solidFill>
            <a:round/>
            <a:headEnd/>
            <a:tailEnd/>
          </a:ln>
          <a:extLst>
            <a:ext uri="{909E8E84-426E-40DD-AFC4-6F175D3DCCD1}">
              <a14:hiddenFill xmlns:a14="http://schemas.microsoft.com/office/drawing/2010/main">
                <a:noFill/>
              </a14:hiddenFill>
            </a:ext>
          </a:extLst>
        </p:spPr>
        <p:txBody>
          <a:bodyPr/>
          <a:lstStyle/>
          <a:p>
            <a:endParaRPr lang="es-BO" dirty="0">
              <a:solidFill>
                <a:prstClr val="black"/>
              </a:solidFill>
            </a:endParaRPr>
          </a:p>
        </p:txBody>
      </p:sp>
      <p:sp>
        <p:nvSpPr>
          <p:cNvPr id="2063" name="Line 16"/>
          <p:cNvSpPr>
            <a:spLocks noChangeShapeType="1"/>
          </p:cNvSpPr>
          <p:nvPr/>
        </p:nvSpPr>
        <p:spPr bwMode="auto">
          <a:xfrm>
            <a:off x="8128001" y="972491"/>
            <a:ext cx="0" cy="3168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BO" dirty="0">
              <a:solidFill>
                <a:prstClr val="black"/>
              </a:solidFill>
            </a:endParaRPr>
          </a:p>
        </p:txBody>
      </p:sp>
      <p:sp>
        <p:nvSpPr>
          <p:cNvPr id="2064" name="Text Box 17"/>
          <p:cNvSpPr txBox="1">
            <a:spLocks noChangeArrowheads="1"/>
          </p:cNvSpPr>
          <p:nvPr/>
        </p:nvSpPr>
        <p:spPr bwMode="auto">
          <a:xfrm>
            <a:off x="1908176" y="476250"/>
            <a:ext cx="5688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es-ES" sz="2800" dirty="0">
              <a:solidFill>
                <a:prstClr val="black"/>
              </a:solidFill>
            </a:endParaRPr>
          </a:p>
        </p:txBody>
      </p:sp>
      <p:sp>
        <p:nvSpPr>
          <p:cNvPr id="2065" name="Rectangle 19"/>
          <p:cNvSpPr>
            <a:spLocks noChangeArrowheads="1"/>
          </p:cNvSpPr>
          <p:nvPr/>
        </p:nvSpPr>
        <p:spPr bwMode="auto">
          <a:xfrm>
            <a:off x="1458913" y="244506"/>
            <a:ext cx="669607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s-ES" sz="2800" dirty="0">
                <a:solidFill>
                  <a:prstClr val="black"/>
                </a:solidFill>
                <a:latin typeface="Franklin Gothic Demi" pitchFamily="34" charset="0"/>
              </a:rPr>
              <a:t>UNIVERSIDAD MAYOR DE </a:t>
            </a:r>
            <a:r>
              <a:rPr lang="es-ES" sz="2800">
                <a:solidFill>
                  <a:prstClr val="black"/>
                </a:solidFill>
                <a:latin typeface="Franklin Gothic Demi" pitchFamily="34" charset="0"/>
              </a:rPr>
              <a:t>SAN </a:t>
            </a:r>
            <a:r>
              <a:rPr lang="es-ES" sz="2800" smtClean="0">
                <a:solidFill>
                  <a:prstClr val="black"/>
                </a:solidFill>
                <a:latin typeface="Franklin Gothic Demi" pitchFamily="34" charset="0"/>
              </a:rPr>
              <a:t>ANDRES</a:t>
            </a:r>
            <a:endParaRPr lang="es-ES" sz="2800" dirty="0">
              <a:solidFill>
                <a:prstClr val="black"/>
              </a:solidFill>
              <a:latin typeface="Franklin Gothic Demi" pitchFamily="34" charset="0"/>
            </a:endParaRPr>
          </a:p>
        </p:txBody>
      </p:sp>
      <p:sp>
        <p:nvSpPr>
          <p:cNvPr id="22" name="15 CuadroTexto"/>
          <p:cNvSpPr txBox="1">
            <a:spLocks noChangeArrowheads="1"/>
          </p:cNvSpPr>
          <p:nvPr/>
        </p:nvSpPr>
        <p:spPr bwMode="auto">
          <a:xfrm>
            <a:off x="2218413" y="2420888"/>
            <a:ext cx="5737963" cy="3293209"/>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smtClean="0">
                <a:solidFill>
                  <a:srgbClr val="000000"/>
                </a:solidFill>
                <a:latin typeface="Helvetica Neue"/>
              </a:rPr>
              <a:t>La </a:t>
            </a:r>
            <a:r>
              <a:rPr lang="en-US" sz="3200" b="1" dirty="0" err="1" smtClean="0">
                <a:solidFill>
                  <a:srgbClr val="000000"/>
                </a:solidFill>
                <a:latin typeface="Helvetica Neue"/>
              </a:rPr>
              <a:t>universidad</a:t>
            </a:r>
            <a:r>
              <a:rPr lang="en-US" sz="3200" b="1" dirty="0">
                <a:solidFill>
                  <a:srgbClr val="000000"/>
                </a:solidFill>
                <a:latin typeface="Helvetica Neue"/>
              </a:rPr>
              <a:t> </a:t>
            </a:r>
            <a:r>
              <a:rPr lang="en-US" sz="3200" b="1" dirty="0" err="1" smtClean="0">
                <a:solidFill>
                  <a:srgbClr val="000000"/>
                </a:solidFill>
                <a:latin typeface="Helvetica Neue"/>
              </a:rPr>
              <a:t>como</a:t>
            </a:r>
            <a:r>
              <a:rPr lang="en-US" sz="3200" b="1" dirty="0" smtClean="0">
                <a:solidFill>
                  <a:srgbClr val="000000"/>
                </a:solidFill>
                <a:latin typeface="Helvetica Neue"/>
              </a:rPr>
              <a:t> </a:t>
            </a:r>
          </a:p>
          <a:p>
            <a:pPr eaLnBrk="1" hangingPunct="1"/>
            <a:r>
              <a:rPr lang="en-US" sz="3200" b="1" dirty="0" err="1" smtClean="0">
                <a:solidFill>
                  <a:srgbClr val="000000"/>
                </a:solidFill>
                <a:latin typeface="Helvetica Neue"/>
              </a:rPr>
              <a:t>generadora</a:t>
            </a:r>
            <a:r>
              <a:rPr lang="en-US" sz="3200" b="1" dirty="0" smtClean="0">
                <a:solidFill>
                  <a:srgbClr val="000000"/>
                </a:solidFill>
                <a:latin typeface="Helvetica Neue"/>
              </a:rPr>
              <a:t> </a:t>
            </a:r>
            <a:r>
              <a:rPr lang="en-US" sz="3200" b="1" dirty="0">
                <a:solidFill>
                  <a:srgbClr val="000000"/>
                </a:solidFill>
                <a:latin typeface="Helvetica Neue"/>
              </a:rPr>
              <a:t>de </a:t>
            </a:r>
            <a:r>
              <a:rPr lang="en-US" sz="3200" b="1" dirty="0" err="1">
                <a:solidFill>
                  <a:srgbClr val="000000"/>
                </a:solidFill>
                <a:latin typeface="Helvetica Neue"/>
              </a:rPr>
              <a:t>políticas</a:t>
            </a:r>
            <a:r>
              <a:rPr lang="en-US" sz="3200" b="1" dirty="0">
                <a:solidFill>
                  <a:srgbClr val="000000"/>
                </a:solidFill>
                <a:latin typeface="Helvetica Neue"/>
              </a:rPr>
              <a:t> </a:t>
            </a:r>
          </a:p>
          <a:p>
            <a:pPr eaLnBrk="1" hangingPunct="1"/>
            <a:r>
              <a:rPr lang="en-US" sz="3200" b="1" dirty="0" err="1" smtClean="0">
                <a:solidFill>
                  <a:srgbClr val="000000"/>
                </a:solidFill>
                <a:latin typeface="Helvetica Neue"/>
              </a:rPr>
              <a:t>públicas</a:t>
            </a:r>
            <a:endParaRPr lang="en-US" sz="3200" b="1" dirty="0" smtClean="0">
              <a:solidFill>
                <a:srgbClr val="000000"/>
              </a:solidFill>
              <a:latin typeface="Helvetica Neue"/>
            </a:endParaRPr>
          </a:p>
          <a:p>
            <a:pPr eaLnBrk="1" hangingPunct="1"/>
            <a:endParaRPr lang="es-BO" sz="2000" dirty="0">
              <a:latin typeface="+mn-lt"/>
              <a:cs typeface="Gisha" pitchFamily="34" charset="-79"/>
            </a:endParaRPr>
          </a:p>
          <a:p>
            <a:pPr>
              <a:spcBef>
                <a:spcPct val="50000"/>
              </a:spcBef>
              <a:defRPr/>
            </a:pPr>
            <a:r>
              <a:rPr lang="es-BO" sz="2000" dirty="0">
                <a:latin typeface="+mn-lt"/>
                <a:cs typeface="Gisha" pitchFamily="34" charset="-79"/>
              </a:rPr>
              <a:t>Docente </a:t>
            </a:r>
            <a:r>
              <a:rPr lang="es-ES" sz="2000" dirty="0" smtClean="0">
                <a:solidFill>
                  <a:srgbClr val="000000"/>
                </a:solidFill>
                <a:latin typeface="Helvetica Neue"/>
                <a:cs typeface="Gisha" pitchFamily="34" charset="-79"/>
              </a:rPr>
              <a:t>Ju</a:t>
            </a:r>
            <a:r>
              <a:rPr lang="es-BO" sz="2000" dirty="0" err="1">
                <a:latin typeface="+mn-lt"/>
                <a:cs typeface="Gisha" pitchFamily="34" charset="-79"/>
              </a:rPr>
              <a:t>sto</a:t>
            </a:r>
            <a:r>
              <a:rPr lang="es-BO" sz="2000" dirty="0">
                <a:latin typeface="+mn-lt"/>
                <a:cs typeface="Gisha" pitchFamily="34" charset="-79"/>
              </a:rPr>
              <a:t> Pastor Zapata Quiroz, </a:t>
            </a:r>
            <a:r>
              <a:rPr lang="es-BO" sz="2000" dirty="0" err="1" smtClean="0">
                <a:latin typeface="+mn-lt"/>
                <a:cs typeface="Gisha" pitchFamily="34" charset="-79"/>
              </a:rPr>
              <a:t>Ph.D</a:t>
            </a:r>
            <a:r>
              <a:rPr lang="es-BO" sz="2000" dirty="0" smtClean="0">
                <a:latin typeface="+mn-lt"/>
                <a:cs typeface="Gisha" pitchFamily="34" charset="-79"/>
              </a:rPr>
              <a:t> </a:t>
            </a:r>
          </a:p>
          <a:p>
            <a:pPr>
              <a:spcBef>
                <a:spcPct val="50000"/>
              </a:spcBef>
              <a:defRPr/>
            </a:pPr>
            <a:r>
              <a:rPr lang="es-ES" sz="1400" b="1" dirty="0" smtClean="0">
                <a:solidFill>
                  <a:schemeClr val="tx1">
                    <a:lumMod val="95000"/>
                    <a:lumOff val="5000"/>
                  </a:schemeClr>
                </a:solidFill>
                <a:latin typeface="Arial Black" pitchFamily="34" charset="0"/>
              </a:rPr>
              <a:t>Carrera </a:t>
            </a:r>
            <a:r>
              <a:rPr lang="es-ES" sz="1400" b="1" dirty="0">
                <a:solidFill>
                  <a:schemeClr val="tx1">
                    <a:lumMod val="95000"/>
                    <a:lumOff val="5000"/>
                  </a:schemeClr>
                </a:solidFill>
                <a:latin typeface="Arial Black" pitchFamily="34" charset="0"/>
              </a:rPr>
              <a:t>de Ciencias </a:t>
            </a:r>
            <a:r>
              <a:rPr lang="es-ES" sz="1400" b="1" dirty="0" err="1" smtClean="0">
                <a:solidFill>
                  <a:schemeClr val="tx1">
                    <a:lumMod val="95000"/>
                    <a:lumOff val="5000"/>
                  </a:schemeClr>
                </a:solidFill>
                <a:latin typeface="Arial Black" pitchFamily="34" charset="0"/>
              </a:rPr>
              <a:t>Quimicas</a:t>
            </a:r>
            <a:r>
              <a:rPr lang="es-ES" sz="1400" b="1" dirty="0">
                <a:solidFill>
                  <a:schemeClr val="tx1">
                    <a:lumMod val="95000"/>
                    <a:lumOff val="5000"/>
                  </a:schemeClr>
                </a:solidFill>
                <a:latin typeface="Arial Black" pitchFamily="34" charset="0"/>
              </a:rPr>
              <a:t> </a:t>
            </a:r>
            <a:r>
              <a:rPr lang="es-ES" sz="1400" b="1" dirty="0" smtClean="0">
                <a:solidFill>
                  <a:schemeClr val="tx1">
                    <a:lumMod val="95000"/>
                    <a:lumOff val="5000"/>
                  </a:schemeClr>
                </a:solidFill>
                <a:latin typeface="Arial Black" pitchFamily="34" charset="0"/>
              </a:rPr>
              <a:t>                              </a:t>
            </a:r>
            <a:r>
              <a:rPr lang="es-ES" sz="1400" b="1" dirty="0" smtClean="0">
                <a:solidFill>
                  <a:schemeClr val="tx1">
                    <a:lumMod val="95000"/>
                    <a:lumOff val="5000"/>
                  </a:schemeClr>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Black" pitchFamily="34" charset="0"/>
              </a:rPr>
              <a:t>Facultad de Ciencias Puras y Naturales</a:t>
            </a:r>
            <a:endParaRPr lang="es-ES" sz="1400" b="1" dirty="0">
              <a:solidFill>
                <a:schemeClr val="tx1">
                  <a:lumMod val="95000"/>
                  <a:lumOff val="5000"/>
                </a:schemeClr>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Black" pitchFamily="34" charset="0"/>
            </a:endParaRPr>
          </a:p>
          <a:p>
            <a:pPr eaLnBrk="1" hangingPunct="1"/>
            <a:r>
              <a:rPr lang="es-BO" sz="2000" dirty="0" smtClean="0">
                <a:latin typeface="+mn-lt"/>
                <a:cs typeface="Gisha" pitchFamily="34" charset="-79"/>
              </a:rPr>
              <a:t>     </a:t>
            </a:r>
            <a:endParaRPr lang="es-BO" sz="2000" dirty="0">
              <a:latin typeface="+mn-lt"/>
              <a:cs typeface="Gisha" pitchFamily="34" charset="-79"/>
            </a:endParaRPr>
          </a:p>
        </p:txBody>
      </p:sp>
      <p:sp>
        <p:nvSpPr>
          <p:cNvPr id="23" name="15 CuadroTexto"/>
          <p:cNvSpPr txBox="1">
            <a:spLocks noChangeArrowheads="1"/>
          </p:cNvSpPr>
          <p:nvPr/>
        </p:nvSpPr>
        <p:spPr bwMode="auto">
          <a:xfrm>
            <a:off x="2218413" y="5445224"/>
            <a:ext cx="769783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eaLnBrk="1" hangingPunct="1"/>
            <a:endParaRPr lang="es-ES" sz="1400" dirty="0" smtClean="0">
              <a:solidFill>
                <a:srgbClr val="000000"/>
              </a:solidFill>
              <a:latin typeface="Helvetica Neue"/>
            </a:endParaRPr>
          </a:p>
          <a:p>
            <a:pPr lvl="0" eaLnBrk="1" hangingPunct="1"/>
            <a:r>
              <a:rPr lang="en-US" sz="1600" b="1" dirty="0">
                <a:solidFill>
                  <a:srgbClr val="000000"/>
                </a:solidFill>
                <a:latin typeface="Helvetica Neue"/>
              </a:rPr>
              <a:t>XXXIX </a:t>
            </a:r>
            <a:r>
              <a:rPr lang="en-US" sz="1600" b="1" dirty="0" err="1">
                <a:solidFill>
                  <a:srgbClr val="000000"/>
                </a:solidFill>
                <a:latin typeface="Helvetica Neue"/>
              </a:rPr>
              <a:t>Cátedra</a:t>
            </a:r>
            <a:r>
              <a:rPr lang="en-US" sz="1600" b="1" dirty="0">
                <a:solidFill>
                  <a:srgbClr val="000000"/>
                </a:solidFill>
                <a:latin typeface="Helvetica Neue"/>
              </a:rPr>
              <a:t> </a:t>
            </a:r>
            <a:r>
              <a:rPr lang="en-US" sz="1600" b="1" dirty="0" smtClean="0">
                <a:solidFill>
                  <a:srgbClr val="000000"/>
                </a:solidFill>
                <a:latin typeface="Helvetica Neue"/>
              </a:rPr>
              <a:t>Marcelo </a:t>
            </a:r>
            <a:r>
              <a:rPr lang="en-US" sz="1600" b="1" dirty="0" err="1" smtClean="0">
                <a:solidFill>
                  <a:srgbClr val="000000"/>
                </a:solidFill>
                <a:latin typeface="Helvetica Neue"/>
              </a:rPr>
              <a:t>Quiroga</a:t>
            </a:r>
            <a:r>
              <a:rPr lang="en-US" sz="1600" b="1" dirty="0" smtClean="0">
                <a:solidFill>
                  <a:srgbClr val="000000"/>
                </a:solidFill>
                <a:latin typeface="Helvetica Neue"/>
              </a:rPr>
              <a:t> </a:t>
            </a:r>
            <a:r>
              <a:rPr lang="en-US" sz="1600" b="1" dirty="0" err="1" smtClean="0">
                <a:solidFill>
                  <a:srgbClr val="000000"/>
                </a:solidFill>
                <a:latin typeface="Helvetica Neue"/>
              </a:rPr>
              <a:t>Santacruz</a:t>
            </a:r>
            <a:r>
              <a:rPr lang="en-US" sz="1600" b="1" dirty="0" smtClean="0">
                <a:solidFill>
                  <a:srgbClr val="000000"/>
                </a:solidFill>
                <a:latin typeface="Helvetica Neue"/>
              </a:rPr>
              <a:t>                                                                                                                   </a:t>
            </a:r>
            <a:r>
              <a:rPr lang="es-ES" sz="1600" b="1" dirty="0" smtClean="0">
                <a:solidFill>
                  <a:srgbClr val="000000"/>
                </a:solidFill>
                <a:latin typeface="Helvetica Neue"/>
              </a:rPr>
              <a:t>Temas </a:t>
            </a:r>
            <a:r>
              <a:rPr lang="es-ES" sz="1600" b="1" dirty="0">
                <a:solidFill>
                  <a:srgbClr val="000000"/>
                </a:solidFill>
                <a:latin typeface="Helvetica Neue"/>
              </a:rPr>
              <a:t>estructurales de la nación boliviana</a:t>
            </a:r>
          </a:p>
          <a:p>
            <a:pPr lvl="0" eaLnBrk="1" hangingPunct="1"/>
            <a:r>
              <a:rPr lang="es-ES" sz="1400" dirty="0" smtClean="0">
                <a:solidFill>
                  <a:srgbClr val="000000"/>
                </a:solidFill>
                <a:latin typeface="Helvetica Neue"/>
              </a:rPr>
              <a:t>Carrera de Comunicación Social de la Facultad de Ciencias Sociales de la UMSA</a:t>
            </a:r>
            <a:endParaRPr lang="es-BO" sz="1400" b="1" dirty="0" smtClean="0"/>
          </a:p>
          <a:p>
            <a:pPr eaLnBrk="1" hangingPunct="1"/>
            <a:r>
              <a:rPr lang="es-BO" sz="1400" dirty="0" smtClean="0">
                <a:latin typeface="+mj-lt"/>
                <a:cs typeface="Gisha" pitchFamily="34" charset="-79"/>
              </a:rPr>
              <a:t>La </a:t>
            </a:r>
            <a:r>
              <a:rPr lang="es-BO" sz="1400" dirty="0">
                <a:latin typeface="+mj-lt"/>
                <a:cs typeface="Gisha" pitchFamily="34" charset="-79"/>
              </a:rPr>
              <a:t>Paz, </a:t>
            </a:r>
            <a:r>
              <a:rPr lang="es-BO" sz="1400" dirty="0" smtClean="0">
                <a:latin typeface="+mj-lt"/>
                <a:cs typeface="Gisha" pitchFamily="34" charset="-79"/>
              </a:rPr>
              <a:t>Paraninfo </a:t>
            </a:r>
            <a:r>
              <a:rPr lang="es-BO" sz="1400" dirty="0" err="1" smtClean="0">
                <a:latin typeface="+mj-lt"/>
                <a:cs typeface="Gisha" pitchFamily="34" charset="-79"/>
              </a:rPr>
              <a:t>Universitarip</a:t>
            </a:r>
            <a:r>
              <a:rPr lang="es-BO" sz="1400" dirty="0" smtClean="0">
                <a:latin typeface="+mj-lt"/>
                <a:cs typeface="Gisha" pitchFamily="34" charset="-79"/>
              </a:rPr>
              <a:t>, 6 de abril de 2017</a:t>
            </a:r>
            <a:endParaRPr lang="es-BO" sz="1400" dirty="0">
              <a:latin typeface="+mj-lt"/>
              <a:cs typeface="Gisha" pitchFamily="34" charset="-79"/>
            </a:endParaRPr>
          </a:p>
        </p:txBody>
      </p:sp>
      <p:pic>
        <p:nvPicPr>
          <p:cNvPr id="2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4950" t="41434" r="59073" b="33878"/>
          <a:stretch/>
        </p:blipFill>
        <p:spPr bwMode="auto">
          <a:xfrm>
            <a:off x="41339" y="-7046"/>
            <a:ext cx="1417574" cy="686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610" y="204480"/>
            <a:ext cx="527750" cy="1062651"/>
          </a:xfrm>
          <a:prstGeom prst="rect">
            <a:avLst/>
          </a:prstGeom>
        </p:spPr>
      </p:pic>
      <p:sp>
        <p:nvSpPr>
          <p:cNvPr id="69639" name="Text Box 7"/>
          <p:cNvSpPr txBox="1">
            <a:spLocks noChangeArrowheads="1"/>
          </p:cNvSpPr>
          <p:nvPr/>
        </p:nvSpPr>
        <p:spPr bwMode="auto">
          <a:xfrm>
            <a:off x="195006" y="1292349"/>
            <a:ext cx="1008063" cy="366712"/>
          </a:xfrm>
          <a:prstGeom prst="rect">
            <a:avLst/>
          </a:prstGeom>
          <a:noFill/>
          <a:ln w="9525">
            <a:noFill/>
            <a:miter lim="800000"/>
            <a:headEnd/>
            <a:tailEnd/>
          </a:ln>
          <a:effectLst/>
        </p:spPr>
        <p:txBody>
          <a:bodyPr wrap="square">
            <a:spAutoFit/>
          </a:bodyPr>
          <a:lstStyle/>
          <a:p>
            <a:pPr>
              <a:spcBef>
                <a:spcPct val="50000"/>
              </a:spcBef>
              <a:defRPr/>
            </a:pPr>
            <a:r>
              <a:rPr lang="es-ES" dirty="0">
                <a:solidFill>
                  <a:prstClr val="white"/>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Black" pitchFamily="34" charset="0"/>
              </a:rPr>
              <a:t>UMSA</a:t>
            </a:r>
          </a:p>
        </p:txBody>
      </p:sp>
      <p:sp>
        <p:nvSpPr>
          <p:cNvPr id="28" name="Text Box 7"/>
          <p:cNvSpPr txBox="1">
            <a:spLocks noChangeArrowheads="1"/>
          </p:cNvSpPr>
          <p:nvPr/>
        </p:nvSpPr>
        <p:spPr bwMode="auto">
          <a:xfrm>
            <a:off x="33680" y="4264752"/>
            <a:ext cx="1425233" cy="369332"/>
          </a:xfrm>
          <a:prstGeom prst="rect">
            <a:avLst/>
          </a:prstGeom>
          <a:noFill/>
          <a:ln w="9525">
            <a:noFill/>
            <a:miter lim="800000"/>
            <a:headEnd/>
            <a:tailEnd/>
          </a:ln>
          <a:effectLst/>
        </p:spPr>
        <p:txBody>
          <a:bodyPr wrap="square">
            <a:spAutoFit/>
          </a:bodyPr>
          <a:lstStyle/>
          <a:p>
            <a:pPr>
              <a:spcBef>
                <a:spcPct val="50000"/>
              </a:spcBef>
              <a:defRPr/>
            </a:pPr>
            <a:endParaRPr lang="es-ES" dirty="0">
              <a:solidFill>
                <a:prstClr val="white"/>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Black" pitchFamily="34" charset="0"/>
            </a:endParaRPr>
          </a:p>
        </p:txBody>
      </p:sp>
    </p:spTree>
    <p:extLst>
      <p:ext uri="{BB962C8B-B14F-4D97-AF65-F5344CB8AC3E}">
        <p14:creationId xmlns:p14="http://schemas.microsoft.com/office/powerpoint/2010/main" val="3302270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85800" y="1700808"/>
            <a:ext cx="7772400" cy="4752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42704" y="903746"/>
            <a:ext cx="8153400"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000" b="1" dirty="0"/>
              <a:t>ALTA PRECARIEDAD en el EMPLEO de JÓVENES DE LA PAZ: 93%</a:t>
            </a:r>
          </a:p>
        </p:txBody>
      </p:sp>
      <p:grpSp>
        <p:nvGrpSpPr>
          <p:cNvPr id="11" name="Grupo 2"/>
          <p:cNvGrpSpPr/>
          <p:nvPr/>
        </p:nvGrpSpPr>
        <p:grpSpPr>
          <a:xfrm>
            <a:off x="755576" y="260648"/>
            <a:ext cx="7704856" cy="504056"/>
            <a:chOff x="467544" y="329240"/>
            <a:chExt cx="8496944" cy="504056"/>
          </a:xfrm>
          <a:solidFill>
            <a:srgbClr val="FF7C80"/>
          </a:solidFill>
        </p:grpSpPr>
        <p:sp>
          <p:nvSpPr>
            <p:cNvPr id="12" name="5 Rectángulo redondeado"/>
            <p:cNvSpPr/>
            <p:nvPr/>
          </p:nvSpPr>
          <p:spPr>
            <a:xfrm>
              <a:off x="467544" y="329240"/>
              <a:ext cx="8496944" cy="504056"/>
            </a:xfrm>
            <a:prstGeom prst="roundRect">
              <a:avLst/>
            </a:prstGeom>
            <a:gr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3" name="Título 1"/>
            <p:cNvSpPr txBox="1">
              <a:spLocks/>
            </p:cNvSpPr>
            <p:nvPr/>
          </p:nvSpPr>
          <p:spPr>
            <a:xfrm>
              <a:off x="501729" y="368102"/>
              <a:ext cx="8153400" cy="398587"/>
            </a:xfrm>
            <a:prstGeom prst="rect">
              <a:avLst/>
            </a:prstGeom>
            <a:grp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t>Crisis en el desarrollo humano</a:t>
              </a:r>
              <a:endParaRPr lang="en-US" sz="2800" b="1" dirty="0">
                <a:solidFill>
                  <a:schemeClr val="bg1"/>
                </a:solidFill>
              </a:endParaRPr>
            </a:p>
          </p:txBody>
        </p:sp>
      </p:gr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69" t="28434" r="8678" b="-5093"/>
          <a:stretch/>
        </p:blipFill>
        <p:spPr bwMode="auto">
          <a:xfrm>
            <a:off x="6216250" y="129866"/>
            <a:ext cx="2952328" cy="154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871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desarrollo humano indice  sudamerica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08720"/>
            <a:ext cx="5832648" cy="59895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p:cNvGrpSpPr/>
          <p:nvPr/>
        </p:nvGrpSpPr>
        <p:grpSpPr>
          <a:xfrm>
            <a:off x="755576" y="260648"/>
            <a:ext cx="7704856" cy="504056"/>
            <a:chOff x="467544" y="329240"/>
            <a:chExt cx="8496944" cy="504056"/>
          </a:xfrm>
          <a:solidFill>
            <a:srgbClr val="FF7C80"/>
          </a:solidFill>
        </p:grpSpPr>
        <p:sp>
          <p:nvSpPr>
            <p:cNvPr id="4" name="5 Rectángulo redondeado"/>
            <p:cNvSpPr/>
            <p:nvPr/>
          </p:nvSpPr>
          <p:spPr>
            <a:xfrm>
              <a:off x="467544" y="329240"/>
              <a:ext cx="8496944" cy="504056"/>
            </a:xfrm>
            <a:prstGeom prst="roundRect">
              <a:avLst/>
            </a:prstGeom>
            <a:gr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5" name="Título 1"/>
            <p:cNvSpPr txBox="1">
              <a:spLocks/>
            </p:cNvSpPr>
            <p:nvPr/>
          </p:nvSpPr>
          <p:spPr>
            <a:xfrm>
              <a:off x="501729" y="368102"/>
              <a:ext cx="8153400" cy="398587"/>
            </a:xfrm>
            <a:prstGeom prst="rect">
              <a:avLst/>
            </a:prstGeom>
            <a:grp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t>Crisis en el desarrollo humano</a:t>
              </a:r>
              <a:endParaRPr lang="en-US" sz="2800" b="1" dirty="0">
                <a:solidFill>
                  <a:schemeClr val="bg1"/>
                </a:solidFill>
              </a:endParaRPr>
            </a:p>
          </p:txBody>
        </p:sp>
      </p:grpSp>
    </p:spTree>
    <p:extLst>
      <p:ext uri="{BB962C8B-B14F-4D97-AF65-F5344CB8AC3E}">
        <p14:creationId xmlns:p14="http://schemas.microsoft.com/office/powerpoint/2010/main" val="933593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3 Marcador de número de diapositiva"/>
          <p:cNvSpPr>
            <a:spLocks noGrp="1"/>
          </p:cNvSpPr>
          <p:nvPr>
            <p:ph type="sldNum" sz="quarter" idx="12"/>
          </p:nvPr>
        </p:nvSpPr>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endParaRPr lang="en-US" altLang="es-BO">
              <a:solidFill>
                <a:prstClr val="black"/>
              </a:solidFill>
            </a:endParaRPr>
          </a:p>
          <a:p>
            <a:r>
              <a:rPr lang="en-US" altLang="es-BO">
                <a:solidFill>
                  <a:prstClr val="black"/>
                </a:solidFill>
              </a:rPr>
              <a:t>FAO, 2015</a:t>
            </a:r>
          </a:p>
        </p:txBody>
      </p:sp>
      <p:pic>
        <p:nvPicPr>
          <p:cNvPr id="1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268413"/>
            <a:ext cx="896461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31"/>
          <p:cNvSpPr txBox="1">
            <a:spLocks noChangeArrowheads="1"/>
          </p:cNvSpPr>
          <p:nvPr/>
        </p:nvSpPr>
        <p:spPr bwMode="auto">
          <a:xfrm>
            <a:off x="827584" y="890117"/>
            <a:ext cx="6933778" cy="37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s-ES" altLang="es-BO" sz="2400" b="1" dirty="0">
                <a:solidFill>
                  <a:srgbClr val="8A2629"/>
                </a:solidFill>
              </a:rPr>
              <a:t>Estado de la Inseguridad Alimentaria - 2015</a:t>
            </a:r>
            <a:endParaRPr lang="en-GB" altLang="es-BO" sz="2400" dirty="0">
              <a:solidFill>
                <a:prstClr val="black"/>
              </a:solidFill>
            </a:endParaRPr>
          </a:p>
        </p:txBody>
      </p:sp>
      <p:grpSp>
        <p:nvGrpSpPr>
          <p:cNvPr id="12" name="Grupo 2"/>
          <p:cNvGrpSpPr/>
          <p:nvPr/>
        </p:nvGrpSpPr>
        <p:grpSpPr>
          <a:xfrm>
            <a:off x="755576" y="260648"/>
            <a:ext cx="7704856" cy="504056"/>
            <a:chOff x="467544" y="329240"/>
            <a:chExt cx="8496944" cy="504056"/>
          </a:xfrm>
          <a:solidFill>
            <a:srgbClr val="FF7C80"/>
          </a:solidFill>
        </p:grpSpPr>
        <p:sp>
          <p:nvSpPr>
            <p:cNvPr id="13" name="5 Rectángulo redondeado"/>
            <p:cNvSpPr/>
            <p:nvPr/>
          </p:nvSpPr>
          <p:spPr>
            <a:xfrm>
              <a:off x="467544" y="329240"/>
              <a:ext cx="8496944" cy="504056"/>
            </a:xfrm>
            <a:prstGeom prst="roundRect">
              <a:avLst/>
            </a:prstGeom>
            <a:gr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4" name="Título 1"/>
            <p:cNvSpPr txBox="1">
              <a:spLocks/>
            </p:cNvSpPr>
            <p:nvPr/>
          </p:nvSpPr>
          <p:spPr>
            <a:xfrm>
              <a:off x="501729" y="368102"/>
              <a:ext cx="8153400" cy="398587"/>
            </a:xfrm>
            <a:prstGeom prst="rect">
              <a:avLst/>
            </a:prstGeom>
            <a:grp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t>Crisis en el desarrollo humano</a:t>
              </a:r>
              <a:endParaRPr lang="en-US" sz="2800" b="1" dirty="0">
                <a:solidFill>
                  <a:schemeClr val="bg1"/>
                </a:solidFill>
              </a:endParaRPr>
            </a:p>
          </p:txBody>
        </p:sp>
      </p:grpSp>
    </p:spTree>
    <p:extLst>
      <p:ext uri="{BB962C8B-B14F-4D97-AF65-F5344CB8AC3E}">
        <p14:creationId xmlns:p14="http://schemas.microsoft.com/office/powerpoint/2010/main" val="3903950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6028" y="551195"/>
            <a:ext cx="7488832" cy="1477328"/>
          </a:xfrm>
          <a:prstGeom prst="rect">
            <a:avLst/>
          </a:prstGeom>
        </p:spPr>
        <p:txBody>
          <a:bodyPr wrap="square">
            <a:spAutoFit/>
          </a:bodyPr>
          <a:ls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rgbClr val="000000"/>
                </a:solidFill>
                <a:latin typeface="Arial"/>
              </a:rPr>
              <a:t>Bolivia aún padece hambre y pobreza, según organismos</a:t>
            </a:r>
          </a:p>
          <a:p>
            <a:r>
              <a:rPr lang="es-ES" dirty="0">
                <a:solidFill>
                  <a:srgbClr val="000000"/>
                </a:solidFill>
                <a:latin typeface="Arial"/>
              </a:rPr>
              <a:t>El PMA, el PNUD y la FAO advierten que Bolivia aún padece de hambre altamente moderada. En 2016 se registraron 304.133 casos nuevos de desnutrición</a:t>
            </a:r>
            <a:r>
              <a:rPr lang="es-ES" dirty="0" smtClean="0">
                <a:solidFill>
                  <a:srgbClr val="000000"/>
                </a:solidFill>
                <a:latin typeface="Arial"/>
              </a:rPr>
              <a:t>.</a:t>
            </a:r>
            <a:endParaRPr lang="es-ES" dirty="0">
              <a:solidFill>
                <a:srgbClr val="000000"/>
              </a:solidFill>
              <a:latin typeface="Times New Roman"/>
            </a:endParaRPr>
          </a:p>
          <a:p>
            <a:r>
              <a:rPr lang="es-ES" b="1" dirty="0">
                <a:solidFill>
                  <a:srgbClr val="000000"/>
                </a:solidFill>
                <a:latin typeface="Arial"/>
              </a:rPr>
              <a:t>domingo, 19 de marzo de </a:t>
            </a:r>
            <a:r>
              <a:rPr lang="es-ES" b="1" dirty="0" smtClean="0">
                <a:solidFill>
                  <a:srgbClr val="000000"/>
                </a:solidFill>
                <a:latin typeface="Arial"/>
              </a:rPr>
              <a:t>2017, PAGINA SIETE</a:t>
            </a:r>
            <a:endParaRPr lang="es-ES" b="1" i="0" dirty="0">
              <a:solidFill>
                <a:srgbClr val="000000"/>
              </a:solidFill>
              <a:effectLst/>
              <a:latin typeface="Arial"/>
            </a:endParaRPr>
          </a:p>
        </p:txBody>
      </p:sp>
      <p:pic>
        <p:nvPicPr>
          <p:cNvPr id="1026" name="Picture 2" descr="C:\Users\Justo\Desktop\f300x0-152101_152119_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3" y="2028523"/>
            <a:ext cx="4555413" cy="46161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57" y="0"/>
            <a:ext cx="78517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6370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4148" y="1484784"/>
            <a:ext cx="8352928" cy="83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p>
            <a:pPr algn="ctr" fontAlgn="base">
              <a:spcBef>
                <a:spcPct val="0"/>
              </a:spcBef>
              <a:spcAft>
                <a:spcPct val="0"/>
              </a:spcAft>
            </a:pPr>
            <a:r>
              <a:rPr lang="es-BO" sz="1400" i="1" dirty="0">
                <a:solidFill>
                  <a:srgbClr val="243F60"/>
                </a:solidFill>
                <a:latin typeface="Cambria" pitchFamily="18" charset="0"/>
                <a:ea typeface="Calibri" pitchFamily="34" charset="0"/>
                <a:cs typeface="Arial" pitchFamily="34" charset="0"/>
              </a:rPr>
              <a:t>G</a:t>
            </a:r>
            <a:r>
              <a:rPr lang="es-BO" sz="1400" i="1" dirty="0" bmk="">
                <a:solidFill>
                  <a:srgbClr val="243F60"/>
                </a:solidFill>
                <a:latin typeface="Cambria" pitchFamily="18" charset="0"/>
                <a:ea typeface="Calibri" pitchFamily="34" charset="0"/>
                <a:cs typeface="Arial" pitchFamily="34" charset="0"/>
              </a:rPr>
              <a:t>ráfico 2: Datos Históricos y Proyección del Producto Interno Bruto Per Cápita (PIBP) de Bolivia y Países Seleccionados de Latinoamérica a Precios Corrientes (En $</a:t>
            </a:r>
            <a:r>
              <a:rPr lang="es-BO" sz="1400" i="1" dirty="0" err="1" bmk="">
                <a:solidFill>
                  <a:srgbClr val="243F60"/>
                </a:solidFill>
                <a:latin typeface="Cambria" pitchFamily="18" charset="0"/>
                <a:ea typeface="Calibri" pitchFamily="34" charset="0"/>
                <a:cs typeface="Arial" pitchFamily="34" charset="0"/>
              </a:rPr>
              <a:t>us</a:t>
            </a:r>
            <a:r>
              <a:rPr lang="es-BO" sz="1400" i="1" dirty="0" bmk="">
                <a:solidFill>
                  <a:srgbClr val="243F60"/>
                </a:solidFill>
                <a:latin typeface="Cambria" pitchFamily="18" charset="0"/>
                <a:ea typeface="Calibri" pitchFamily="34" charset="0"/>
                <a:cs typeface="Arial" pitchFamily="34" charset="0"/>
              </a:rPr>
              <a:t>)</a:t>
            </a:r>
            <a:endParaRPr lang="es-BO" sz="1400" i="1" dirty="0">
              <a:solidFill>
                <a:srgbClr val="243F60"/>
              </a:solidFill>
              <a:latin typeface="Cambria" pitchFamily="18" charset="0"/>
              <a:cs typeface="Arial" pitchFamily="34" charset="0"/>
            </a:endParaRPr>
          </a:p>
          <a:p>
            <a:pPr eaLnBrk="0" fontAlgn="base" hangingPunct="0">
              <a:spcBef>
                <a:spcPct val="0"/>
              </a:spcBef>
              <a:spcAft>
                <a:spcPct val="0"/>
              </a:spcAft>
            </a:pPr>
            <a:endParaRPr lang="es-BO" dirty="0">
              <a:solidFill>
                <a:prstClr val="black"/>
              </a:solidFill>
              <a:latin typeface="Arial" pitchFamily="34" charset="0"/>
              <a:cs typeface="Arial" pitchFamily="34" charset="0"/>
            </a:endParaRPr>
          </a:p>
        </p:txBody>
      </p:sp>
      <p:pic>
        <p:nvPicPr>
          <p:cNvPr id="2049" name="Imagen 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48" y="2545432"/>
            <a:ext cx="9014356" cy="38358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293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es-BO" sz="900">
                <a:solidFill>
                  <a:prstClr val="black"/>
                </a:solidFill>
                <a:latin typeface="Arial Narrow" pitchFamily="34" charset="0"/>
                <a:ea typeface="Calibri" pitchFamily="34" charset="0"/>
                <a:cs typeface="Times New Roman" pitchFamily="18" charset="0"/>
              </a:rPr>
              <a:t>Fuente: Fondo Monetario Internacional, 2015.</a:t>
            </a:r>
            <a:endParaRPr lang="es-BO">
              <a:solidFill>
                <a:prstClr val="black"/>
              </a:solidFill>
              <a:latin typeface="Arial" pitchFamily="34" charset="0"/>
              <a:cs typeface="Arial" pitchFamily="34" charset="0"/>
            </a:endParaRPr>
          </a:p>
        </p:txBody>
      </p:sp>
      <p:sp>
        <p:nvSpPr>
          <p:cNvPr id="4" name="Rectángulo 3"/>
          <p:cNvSpPr/>
          <p:nvPr/>
        </p:nvSpPr>
        <p:spPr>
          <a:xfrm>
            <a:off x="755576" y="877263"/>
            <a:ext cx="6624736" cy="369332"/>
          </a:xfrm>
          <a:prstGeom prst="rect">
            <a:avLst/>
          </a:prstGeom>
        </p:spPr>
        <p:txBody>
          <a:bodyPr wrap="square">
            <a:spAutoFit/>
          </a:bodyPr>
          <a:lstStyle/>
          <a:p>
            <a:r>
              <a:rPr lang="es-ES" altLang="es-ES" b="1" dirty="0" smtClean="0"/>
              <a:t>Generación de excedentes económicos en Bolivia</a:t>
            </a:r>
            <a:endParaRPr lang="es-ES" altLang="es-ES" b="1" dirty="0"/>
          </a:p>
        </p:txBody>
      </p:sp>
      <p:grpSp>
        <p:nvGrpSpPr>
          <p:cNvPr id="9" name="Grupo 2"/>
          <p:cNvGrpSpPr/>
          <p:nvPr/>
        </p:nvGrpSpPr>
        <p:grpSpPr>
          <a:xfrm>
            <a:off x="755576" y="260648"/>
            <a:ext cx="7704856" cy="504056"/>
            <a:chOff x="467544" y="329240"/>
            <a:chExt cx="8496944" cy="504056"/>
          </a:xfrm>
          <a:solidFill>
            <a:srgbClr val="FF7C80"/>
          </a:solidFill>
        </p:grpSpPr>
        <p:sp>
          <p:nvSpPr>
            <p:cNvPr id="10" name="5 Rectángulo redondeado"/>
            <p:cNvSpPr/>
            <p:nvPr/>
          </p:nvSpPr>
          <p:spPr>
            <a:xfrm>
              <a:off x="467544" y="329240"/>
              <a:ext cx="8496944" cy="504056"/>
            </a:xfrm>
            <a:prstGeom prst="roundRect">
              <a:avLst/>
            </a:prstGeom>
            <a:gr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1" name="Título 1"/>
            <p:cNvSpPr txBox="1">
              <a:spLocks/>
            </p:cNvSpPr>
            <p:nvPr/>
          </p:nvSpPr>
          <p:spPr>
            <a:xfrm>
              <a:off x="501729" y="368102"/>
              <a:ext cx="8153400" cy="398587"/>
            </a:xfrm>
            <a:prstGeom prst="rect">
              <a:avLst/>
            </a:prstGeom>
            <a:grp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t>Crisis en el desarrollo humano</a:t>
              </a:r>
              <a:endParaRPr lang="en-US" sz="2800" b="1" dirty="0">
                <a:solidFill>
                  <a:schemeClr val="bg1"/>
                </a:solidFill>
              </a:endParaRPr>
            </a:p>
          </p:txBody>
        </p:sp>
      </p:grpSp>
    </p:spTree>
    <p:extLst>
      <p:ext uri="{BB962C8B-B14F-4D97-AF65-F5344CB8AC3E}">
        <p14:creationId xmlns:p14="http://schemas.microsoft.com/office/powerpoint/2010/main" val="41818743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48" t="7417" r="28603" b="9747"/>
          <a:stretch/>
        </p:blipFill>
        <p:spPr bwMode="auto">
          <a:xfrm>
            <a:off x="1763688" y="1052736"/>
            <a:ext cx="5255359" cy="570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
          <p:cNvSpPr txBox="1">
            <a:spLocks/>
          </p:cNvSpPr>
          <p:nvPr/>
        </p:nvSpPr>
        <p:spPr>
          <a:xfrm>
            <a:off x="755576" y="712676"/>
            <a:ext cx="5463678"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altLang="es-ES" sz="2800" b="1" dirty="0"/>
              <a:t>Distribución de la riqueza</a:t>
            </a:r>
          </a:p>
        </p:txBody>
      </p:sp>
      <p:grpSp>
        <p:nvGrpSpPr>
          <p:cNvPr id="7" name="Grupo 2"/>
          <p:cNvGrpSpPr/>
          <p:nvPr/>
        </p:nvGrpSpPr>
        <p:grpSpPr>
          <a:xfrm>
            <a:off x="755576" y="260648"/>
            <a:ext cx="7704856" cy="504056"/>
            <a:chOff x="467544" y="329240"/>
            <a:chExt cx="8496944" cy="504056"/>
          </a:xfrm>
          <a:solidFill>
            <a:srgbClr val="FF7C80"/>
          </a:solidFill>
        </p:grpSpPr>
        <p:sp>
          <p:nvSpPr>
            <p:cNvPr id="8" name="5 Rectángulo redondeado"/>
            <p:cNvSpPr/>
            <p:nvPr/>
          </p:nvSpPr>
          <p:spPr>
            <a:xfrm>
              <a:off x="467544" y="329240"/>
              <a:ext cx="8496944" cy="504056"/>
            </a:xfrm>
            <a:prstGeom prst="roundRect">
              <a:avLst/>
            </a:prstGeom>
            <a:gr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9" name="Título 1"/>
            <p:cNvSpPr txBox="1">
              <a:spLocks/>
            </p:cNvSpPr>
            <p:nvPr/>
          </p:nvSpPr>
          <p:spPr>
            <a:xfrm>
              <a:off x="501729" y="368102"/>
              <a:ext cx="8153400" cy="398587"/>
            </a:xfrm>
            <a:prstGeom prst="rect">
              <a:avLst/>
            </a:prstGeom>
            <a:grp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t>Crisis en el desarrollo humano</a:t>
              </a:r>
              <a:endParaRPr lang="en-US" sz="2800" b="1" dirty="0">
                <a:solidFill>
                  <a:schemeClr val="bg1"/>
                </a:solidFill>
              </a:endParaRPr>
            </a:p>
          </p:txBody>
        </p:sp>
      </p:grpSp>
    </p:spTree>
    <p:extLst>
      <p:ext uri="{BB962C8B-B14F-4D97-AF65-F5344CB8AC3E}">
        <p14:creationId xmlns:p14="http://schemas.microsoft.com/office/powerpoint/2010/main" val="2848334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99" t="27272" r="46344" b="12667"/>
          <a:stretch/>
        </p:blipFill>
        <p:spPr bwMode="auto">
          <a:xfrm>
            <a:off x="1403648" y="1412776"/>
            <a:ext cx="705915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ítulo 1"/>
          <p:cNvSpPr txBox="1">
            <a:spLocks/>
          </p:cNvSpPr>
          <p:nvPr/>
        </p:nvSpPr>
        <p:spPr>
          <a:xfrm>
            <a:off x="755576" y="712676"/>
            <a:ext cx="5463678"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altLang="es-ES" sz="2800" b="1" dirty="0"/>
              <a:t>Distribución de la riqueza</a:t>
            </a:r>
          </a:p>
        </p:txBody>
      </p:sp>
      <p:grpSp>
        <p:nvGrpSpPr>
          <p:cNvPr id="7" name="Grupo 2"/>
          <p:cNvGrpSpPr/>
          <p:nvPr/>
        </p:nvGrpSpPr>
        <p:grpSpPr>
          <a:xfrm>
            <a:off x="755576" y="260648"/>
            <a:ext cx="7704856" cy="504056"/>
            <a:chOff x="467544" y="329240"/>
            <a:chExt cx="8496944" cy="504056"/>
          </a:xfrm>
          <a:solidFill>
            <a:srgbClr val="FF7C80"/>
          </a:solidFill>
        </p:grpSpPr>
        <p:sp>
          <p:nvSpPr>
            <p:cNvPr id="8" name="5 Rectángulo redondeado"/>
            <p:cNvSpPr/>
            <p:nvPr/>
          </p:nvSpPr>
          <p:spPr>
            <a:xfrm>
              <a:off x="467544" y="329240"/>
              <a:ext cx="8496944" cy="504056"/>
            </a:xfrm>
            <a:prstGeom prst="roundRect">
              <a:avLst/>
            </a:prstGeom>
            <a:gr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9" name="Título 1"/>
            <p:cNvSpPr txBox="1">
              <a:spLocks/>
            </p:cNvSpPr>
            <p:nvPr/>
          </p:nvSpPr>
          <p:spPr>
            <a:xfrm>
              <a:off x="501729" y="368102"/>
              <a:ext cx="8153400" cy="398587"/>
            </a:xfrm>
            <a:prstGeom prst="rect">
              <a:avLst/>
            </a:prstGeom>
            <a:grp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t>Crisis en el desarrollo humano</a:t>
              </a:r>
              <a:endParaRPr lang="en-US" sz="2800" b="1" dirty="0">
                <a:solidFill>
                  <a:schemeClr val="bg1"/>
                </a:solidFill>
              </a:endParaRPr>
            </a:p>
          </p:txBody>
        </p:sp>
      </p:grpSp>
    </p:spTree>
    <p:extLst>
      <p:ext uri="{BB962C8B-B14F-4D97-AF65-F5344CB8AC3E}">
        <p14:creationId xmlns:p14="http://schemas.microsoft.com/office/powerpoint/2010/main" val="291699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4201694"/>
            <a:ext cx="5648622" cy="1470025"/>
          </a:xfrm>
        </p:spPr>
        <p:txBody>
          <a:bodyPr>
            <a:normAutofit/>
          </a:bodyPr>
          <a:lstStyle/>
          <a:p>
            <a:pPr algn="just"/>
            <a:r>
              <a:rPr lang="es-BO" dirty="0"/>
              <a:t>“</a:t>
            </a:r>
            <a:r>
              <a:rPr lang="es-BO" sz="2200" dirty="0"/>
              <a:t>Si queremos lograrlo, los líderes mundiales tienen que reconocer que han fracasado y que están fallándole a la mayoría</a:t>
            </a:r>
            <a:r>
              <a:rPr lang="es-BO" sz="2200" dirty="0" smtClean="0"/>
              <a:t>”</a:t>
            </a:r>
            <a:endParaRPr lang="es-BO" sz="2200" dirty="0"/>
          </a:p>
        </p:txBody>
      </p:sp>
      <p:sp>
        <p:nvSpPr>
          <p:cNvPr id="5" name="Rectangle 3"/>
          <p:cNvSpPr>
            <a:spLocks noChangeArrowheads="1"/>
          </p:cNvSpPr>
          <p:nvPr/>
        </p:nvSpPr>
        <p:spPr bwMode="auto">
          <a:xfrm>
            <a:off x="755575" y="1006401"/>
            <a:ext cx="7704857" cy="27782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7457" bIns="130134" numCol="1" anchor="ctr" anchorCtr="0" compatLnSpc="1">
            <a:prstTxWarp prst="textNoShape">
              <a:avLst/>
            </a:prstTxWarp>
            <a:spAutoFit/>
          </a:bodyPr>
          <a:lstStyle/>
          <a:p>
            <a:pPr fontAlgn="base">
              <a:spcBef>
                <a:spcPct val="0"/>
              </a:spcBef>
              <a:spcAft>
                <a:spcPct val="0"/>
              </a:spcAft>
            </a:pPr>
            <a:r>
              <a:rPr lang="es-BO" b="1" dirty="0">
                <a:solidFill>
                  <a:srgbClr val="000000"/>
                </a:solidFill>
                <a:latin typeface="Helvetica Neue"/>
                <a:cs typeface="Arial" pitchFamily="34" charset="0"/>
              </a:rPr>
              <a:t>Stephen Hawking: este es el momento más peligroso en la historia de la humanidad</a:t>
            </a:r>
          </a:p>
          <a:p>
            <a:pPr eaLnBrk="0" fontAlgn="t" hangingPunct="0">
              <a:spcBef>
                <a:spcPct val="0"/>
              </a:spcBef>
              <a:spcAft>
                <a:spcPct val="0"/>
              </a:spcAft>
            </a:pPr>
            <a:r>
              <a:rPr lang="es-BO" dirty="0">
                <a:solidFill>
                  <a:prstClr val="black"/>
                </a:solidFill>
              </a:rPr>
              <a:t>En el artículo publicado en </a:t>
            </a:r>
            <a:r>
              <a:rPr lang="es-BO" i="1" dirty="0" err="1">
                <a:solidFill>
                  <a:prstClr val="black"/>
                </a:solidFill>
                <a:hlinkClick r:id="rId2"/>
              </a:rPr>
              <a:t>The</a:t>
            </a:r>
            <a:r>
              <a:rPr lang="es-BO" i="1" dirty="0">
                <a:solidFill>
                  <a:prstClr val="black"/>
                </a:solidFill>
                <a:hlinkClick r:id="rId2"/>
              </a:rPr>
              <a:t> </a:t>
            </a:r>
            <a:r>
              <a:rPr lang="es-BO" i="1" dirty="0" err="1">
                <a:solidFill>
                  <a:prstClr val="black"/>
                </a:solidFill>
                <a:hlinkClick r:id="rId2"/>
              </a:rPr>
              <a:t>Guardian</a:t>
            </a:r>
            <a:r>
              <a:rPr lang="es-BO" dirty="0">
                <a:solidFill>
                  <a:prstClr val="black"/>
                </a:solidFill>
              </a:rPr>
              <a:t>, el autor de </a:t>
            </a:r>
            <a:r>
              <a:rPr lang="es-BO" i="1" dirty="0">
                <a:solidFill>
                  <a:prstClr val="black"/>
                </a:solidFill>
              </a:rPr>
              <a:t>Breve historia del tiempo</a:t>
            </a:r>
            <a:r>
              <a:rPr lang="es-BO" dirty="0">
                <a:solidFill>
                  <a:prstClr val="black"/>
                </a:solidFill>
              </a:rPr>
              <a:t> ha vertido su postura frente al </a:t>
            </a:r>
            <a:r>
              <a:rPr lang="es-BO" dirty="0" err="1">
                <a:solidFill>
                  <a:prstClr val="black"/>
                </a:solidFill>
              </a:rPr>
              <a:t>Brexit</a:t>
            </a:r>
            <a:r>
              <a:rPr lang="es-BO" dirty="0">
                <a:solidFill>
                  <a:prstClr val="black"/>
                </a:solidFill>
              </a:rPr>
              <a:t> y a la reciente elección de Donald </a:t>
            </a:r>
            <a:r>
              <a:rPr lang="es-BO" dirty="0" err="1">
                <a:solidFill>
                  <a:prstClr val="black"/>
                </a:solidFill>
              </a:rPr>
              <a:t>Trump</a:t>
            </a:r>
            <a:r>
              <a:rPr lang="es-BO" dirty="0">
                <a:solidFill>
                  <a:prstClr val="black"/>
                </a:solidFill>
              </a:rPr>
              <a:t> en los Estados Unidos en medio de una “creciente desigualdad económica en todo el mundo”.</a:t>
            </a:r>
          </a:p>
          <a:p>
            <a:pPr eaLnBrk="0" fontAlgn="t" hangingPunct="0">
              <a:spcBef>
                <a:spcPct val="0"/>
              </a:spcBef>
              <a:spcAft>
                <a:spcPct val="0"/>
              </a:spcAft>
            </a:pPr>
            <a:r>
              <a:rPr lang="es-BO" dirty="0">
                <a:solidFill>
                  <a:srgbClr val="26282A"/>
                </a:solidFill>
                <a:latin typeface="Helvetica Neue"/>
              </a:rPr>
              <a:t>Con un reproche a ambos acontecimientos, el físico explicó que </a:t>
            </a:r>
          </a:p>
          <a:p>
            <a:pPr eaLnBrk="0" fontAlgn="t" hangingPunct="0">
              <a:spcBef>
                <a:spcPct val="0"/>
              </a:spcBef>
              <a:spcAft>
                <a:spcPct val="0"/>
              </a:spcAft>
            </a:pPr>
            <a:r>
              <a:rPr lang="es-BO" dirty="0">
                <a:solidFill>
                  <a:srgbClr val="26282A"/>
                </a:solidFill>
                <a:latin typeface="Helvetica Neue"/>
              </a:rPr>
              <a:t>“tenemos que romper, y no erigir, barreras dentro y entre las naciones”.</a:t>
            </a:r>
            <a:endParaRPr lang="es-BO" dirty="0">
              <a:solidFill>
                <a:srgbClr val="000000"/>
              </a:solidFill>
              <a:latin typeface="Helvetica Neue"/>
              <a:cs typeface="Arial" pitchFamily="34" charset="0"/>
            </a:endParaRPr>
          </a:p>
          <a:p>
            <a:pPr eaLnBrk="0" fontAlgn="ctr" hangingPunct="0">
              <a:spcBef>
                <a:spcPct val="0"/>
              </a:spcBef>
              <a:spcAft>
                <a:spcPct val="0"/>
              </a:spcAft>
            </a:pPr>
            <a:r>
              <a:rPr lang="es-BO" b="1" dirty="0" err="1">
                <a:solidFill>
                  <a:srgbClr val="000000"/>
                </a:solidFill>
                <a:latin typeface="Helvetica Neue"/>
                <a:cs typeface="Arial" pitchFamily="34" charset="0"/>
                <a:hlinkClick r:id="rId3"/>
              </a:rPr>
              <a:t>Yahoo</a:t>
            </a:r>
            <a:r>
              <a:rPr lang="es-BO" b="1" dirty="0">
                <a:solidFill>
                  <a:srgbClr val="000000"/>
                </a:solidFill>
                <a:latin typeface="Helvetica Neue"/>
                <a:cs typeface="Arial" pitchFamily="34" charset="0"/>
                <a:hlinkClick r:id="rId3"/>
              </a:rPr>
              <a:t> Noticias International</a:t>
            </a:r>
            <a:endParaRPr lang="es-BO" dirty="0">
              <a:solidFill>
                <a:srgbClr val="000000"/>
              </a:solidFill>
              <a:latin typeface="Helvetica Neue"/>
              <a:cs typeface="Arial" pitchFamily="34" charset="0"/>
            </a:endParaRPr>
          </a:p>
          <a:p>
            <a:pPr eaLnBrk="0" fontAlgn="ctr" hangingPunct="0">
              <a:spcBef>
                <a:spcPct val="0"/>
              </a:spcBef>
              <a:spcAft>
                <a:spcPct val="0"/>
              </a:spcAft>
            </a:pPr>
            <a:r>
              <a:rPr lang="es-BO" sz="1000" dirty="0">
                <a:solidFill>
                  <a:srgbClr val="000000"/>
                </a:solidFill>
                <a:latin typeface="Helvetica Neue"/>
                <a:cs typeface="Arial" pitchFamily="34" charset="0"/>
              </a:rPr>
              <a:t>7 de diciembre de 2016</a:t>
            </a:r>
            <a:endParaRPr lang="es-BO" sz="900" dirty="0">
              <a:solidFill>
                <a:srgbClr val="000000"/>
              </a:solidFill>
              <a:latin typeface="Helvetica Neue"/>
              <a:cs typeface="Arial"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4077072"/>
            <a:ext cx="2330689" cy="200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upo 2"/>
          <p:cNvGrpSpPr/>
          <p:nvPr/>
        </p:nvGrpSpPr>
        <p:grpSpPr>
          <a:xfrm>
            <a:off x="755576" y="260648"/>
            <a:ext cx="7704856" cy="504056"/>
            <a:chOff x="467544" y="329240"/>
            <a:chExt cx="8496944" cy="504056"/>
          </a:xfrm>
          <a:solidFill>
            <a:srgbClr val="FF7C80"/>
          </a:solidFill>
        </p:grpSpPr>
        <p:sp>
          <p:nvSpPr>
            <p:cNvPr id="9" name="5 Rectángulo redondeado"/>
            <p:cNvSpPr/>
            <p:nvPr/>
          </p:nvSpPr>
          <p:spPr>
            <a:xfrm>
              <a:off x="467544" y="329240"/>
              <a:ext cx="8496944" cy="504056"/>
            </a:xfrm>
            <a:prstGeom prst="roundRect">
              <a:avLst/>
            </a:prstGeom>
            <a:gr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0" name="Título 1"/>
            <p:cNvSpPr txBox="1">
              <a:spLocks/>
            </p:cNvSpPr>
            <p:nvPr/>
          </p:nvSpPr>
          <p:spPr>
            <a:xfrm>
              <a:off x="501729" y="368102"/>
              <a:ext cx="8153400" cy="398587"/>
            </a:xfrm>
            <a:prstGeom prst="rect">
              <a:avLst/>
            </a:prstGeom>
            <a:grp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400" b="1" dirty="0" smtClean="0"/>
                <a:t>Crisis en el desarrollo humano</a:t>
              </a:r>
              <a:endParaRPr lang="en-US" sz="2400" b="1" dirty="0">
                <a:solidFill>
                  <a:schemeClr val="bg1"/>
                </a:solidFill>
              </a:endParaRPr>
            </a:p>
          </p:txBody>
        </p:sp>
      </p:grpSp>
    </p:spTree>
    <p:extLst>
      <p:ext uri="{BB962C8B-B14F-4D97-AF65-F5344CB8AC3E}">
        <p14:creationId xmlns:p14="http://schemas.microsoft.com/office/powerpoint/2010/main" val="986287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95536" y="4566027"/>
            <a:ext cx="8028384" cy="2031325"/>
          </a:xfrm>
          <a:prstGeom prst="rect">
            <a:avLst/>
          </a:prstGeom>
          <a:solidFill>
            <a:schemeClr val="accent1"/>
          </a:solidFill>
        </p:spPr>
        <p:txBody>
          <a:bodyPr wrap="square">
            <a:spAutoFit/>
          </a:bodyPr>
          <a:lstStyle/>
          <a:p>
            <a:r>
              <a:rPr lang="en-US" dirty="0"/>
              <a:t>133	Paraguay		2.1		67.72% from best</a:t>
            </a:r>
          </a:p>
          <a:p>
            <a:r>
              <a:rPr lang="en-US" dirty="0"/>
              <a:t>134	Yemen		2.1		67.78% from best</a:t>
            </a:r>
          </a:p>
          <a:p>
            <a:r>
              <a:rPr lang="en-US" dirty="0"/>
              <a:t>135	Brazil		2.1		67.82% from best</a:t>
            </a:r>
          </a:p>
          <a:p>
            <a:r>
              <a:rPr lang="en-US" dirty="0"/>
              <a:t>136	Chad		2.0		68.68% from best</a:t>
            </a:r>
          </a:p>
          <a:p>
            <a:r>
              <a:rPr lang="en-US" dirty="0"/>
              <a:t>137	Bolivia		2.0		69.09% from best</a:t>
            </a:r>
          </a:p>
          <a:p>
            <a:r>
              <a:rPr lang="en-US" dirty="0"/>
              <a:t>138	Venezuela	1.7		73.05% from best</a:t>
            </a:r>
          </a:p>
          <a:p>
            <a:r>
              <a:rPr lang="en-US" dirty="0"/>
              <a:t>Source: World Economic Forum, [i]The Global Competitiveness Report 2016–2017[i]</a:t>
            </a:r>
          </a:p>
        </p:txBody>
      </p:sp>
      <p:sp>
        <p:nvSpPr>
          <p:cNvPr id="4" name="3 Rectángulo"/>
          <p:cNvSpPr/>
          <p:nvPr/>
        </p:nvSpPr>
        <p:spPr>
          <a:xfrm>
            <a:off x="395536" y="2888357"/>
            <a:ext cx="8028384" cy="1692771"/>
          </a:xfrm>
          <a:prstGeom prst="rect">
            <a:avLst/>
          </a:prstGeom>
          <a:solidFill>
            <a:schemeClr val="accent1"/>
          </a:solidFill>
        </p:spPr>
        <p:txBody>
          <a:bodyPr wrap="square">
            <a:spAutoFit/>
          </a:bodyPr>
          <a:lstStyle/>
          <a:p>
            <a:r>
              <a:rPr lang="en-US" sz="3200" dirty="0">
                <a:latin typeface="Arial Black" pitchFamily="34" charset="0"/>
              </a:rPr>
              <a:t>2. Ethics and corruption</a:t>
            </a:r>
          </a:p>
          <a:p>
            <a:r>
              <a:rPr lang="en-US" dirty="0"/>
              <a:t>Rank / 138	Country / Economy	Score	Trend	Distance from best</a:t>
            </a:r>
          </a:p>
          <a:p>
            <a:r>
              <a:rPr lang="en-US" dirty="0"/>
              <a:t>1	Singapore	6.4		0.00% from best</a:t>
            </a:r>
          </a:p>
          <a:p>
            <a:r>
              <a:rPr lang="en-US" dirty="0"/>
              <a:t>2	New Zealand	6.3		1.57% from best</a:t>
            </a:r>
          </a:p>
          <a:p>
            <a:r>
              <a:rPr lang="en-US" dirty="0"/>
              <a:t>3	United Arab Emirates6.3</a:t>
            </a:r>
          </a:p>
        </p:txBody>
      </p:sp>
      <p:sp>
        <p:nvSpPr>
          <p:cNvPr id="5" name="4 Rectángulo"/>
          <p:cNvSpPr/>
          <p:nvPr/>
        </p:nvSpPr>
        <p:spPr>
          <a:xfrm>
            <a:off x="3364393" y="3244334"/>
            <a:ext cx="184731" cy="369332"/>
          </a:xfrm>
          <a:prstGeom prst="rect">
            <a:avLst/>
          </a:prstGeom>
        </p:spPr>
        <p:txBody>
          <a:bodyPr wrap="none">
            <a:spAutoFit/>
          </a:bodyPr>
          <a:lstStyle/>
          <a:p>
            <a:pPr lvl="0"/>
            <a:endParaRPr lang="en-US" dirty="0">
              <a:solidFill>
                <a:prstClr val="black"/>
              </a:solidFill>
            </a:endParaRPr>
          </a:p>
        </p:txBody>
      </p:sp>
      <p:sp>
        <p:nvSpPr>
          <p:cNvPr id="9" name="Título 1"/>
          <p:cNvSpPr txBox="1">
            <a:spLocks/>
          </p:cNvSpPr>
          <p:nvPr/>
        </p:nvSpPr>
        <p:spPr>
          <a:xfrm>
            <a:off x="786772" y="990877"/>
            <a:ext cx="4967327"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altLang="es-ES" sz="2400" b="1" dirty="0" smtClean="0"/>
              <a:t>Ética y corrupción </a:t>
            </a:r>
          </a:p>
          <a:p>
            <a:pPr algn="l"/>
            <a:r>
              <a:rPr lang="en-US" sz="2400" b="1" dirty="0" err="1" smtClean="0"/>
              <a:t>Casos</a:t>
            </a:r>
            <a:r>
              <a:rPr lang="en-US" sz="2400" b="1" dirty="0" smtClean="0"/>
              <a:t>:</a:t>
            </a:r>
          </a:p>
          <a:p>
            <a:pPr algn="l"/>
            <a:r>
              <a:rPr lang="es-ES" altLang="es-ES" sz="2400" b="1" dirty="0" smtClean="0"/>
              <a:t>  </a:t>
            </a:r>
            <a:endParaRPr lang="es-ES" altLang="es-ES" sz="2400" b="1" dirty="0"/>
          </a:p>
        </p:txBody>
      </p:sp>
      <p:grpSp>
        <p:nvGrpSpPr>
          <p:cNvPr id="10" name="Grupo 2"/>
          <p:cNvGrpSpPr/>
          <p:nvPr/>
        </p:nvGrpSpPr>
        <p:grpSpPr>
          <a:xfrm>
            <a:off x="755576" y="260648"/>
            <a:ext cx="7704856" cy="504056"/>
            <a:chOff x="467544" y="329240"/>
            <a:chExt cx="8496944" cy="504056"/>
          </a:xfrm>
          <a:solidFill>
            <a:srgbClr val="FF7C80"/>
          </a:solidFill>
        </p:grpSpPr>
        <p:sp>
          <p:nvSpPr>
            <p:cNvPr id="11" name="5 Rectángulo redondeado"/>
            <p:cNvSpPr/>
            <p:nvPr/>
          </p:nvSpPr>
          <p:spPr>
            <a:xfrm>
              <a:off x="467544" y="329240"/>
              <a:ext cx="8496944" cy="504056"/>
            </a:xfrm>
            <a:prstGeom prst="roundRect">
              <a:avLst/>
            </a:prstGeom>
            <a:gr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12" name="Título 1"/>
            <p:cNvSpPr txBox="1">
              <a:spLocks/>
            </p:cNvSpPr>
            <p:nvPr/>
          </p:nvSpPr>
          <p:spPr>
            <a:xfrm>
              <a:off x="501729" y="368102"/>
              <a:ext cx="8153400" cy="398587"/>
            </a:xfrm>
            <a:prstGeom prst="rect">
              <a:avLst/>
            </a:prstGeom>
            <a:grp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400" b="1" dirty="0" smtClean="0"/>
                <a:t>Crisis en el desarrollo humano</a:t>
              </a:r>
              <a:endParaRPr lang="en-US" sz="2400" b="1" dirty="0">
                <a:solidFill>
                  <a:schemeClr val="bg1"/>
                </a:solidFill>
              </a:endParaRPr>
            </a:p>
          </p:txBody>
        </p:sp>
      </p:grpSp>
      <p:sp>
        <p:nvSpPr>
          <p:cNvPr id="2" name="1 Rectángulo"/>
          <p:cNvSpPr/>
          <p:nvPr/>
        </p:nvSpPr>
        <p:spPr>
          <a:xfrm>
            <a:off x="935088" y="2483604"/>
            <a:ext cx="7309320" cy="369332"/>
          </a:xfrm>
          <a:prstGeom prst="rect">
            <a:avLst/>
          </a:prstGeom>
        </p:spPr>
        <p:txBody>
          <a:bodyPr wrap="square">
            <a:spAutoFit/>
          </a:bodyPr>
          <a:lstStyle/>
          <a:p>
            <a:r>
              <a:rPr lang="es-ES" b="1" dirty="0" smtClean="0"/>
              <a:t>Lava </a:t>
            </a:r>
            <a:r>
              <a:rPr lang="es-ES" b="1" dirty="0"/>
              <a:t>Jato: el caso de corrupción más grande en la historia de Brasil </a:t>
            </a:r>
          </a:p>
        </p:txBody>
      </p:sp>
      <p:sp>
        <p:nvSpPr>
          <p:cNvPr id="13" name="12 Rectángulo"/>
          <p:cNvSpPr/>
          <p:nvPr/>
        </p:nvSpPr>
        <p:spPr>
          <a:xfrm>
            <a:off x="935088" y="1772816"/>
            <a:ext cx="7920880" cy="646331"/>
          </a:xfrm>
          <a:prstGeom prst="rect">
            <a:avLst/>
          </a:prstGeom>
        </p:spPr>
        <p:txBody>
          <a:bodyPr wrap="square">
            <a:spAutoFit/>
          </a:bodyPr>
          <a:lstStyle/>
          <a:p>
            <a:r>
              <a:rPr lang="en-US" b="1" dirty="0" err="1"/>
              <a:t>Contraloría</a:t>
            </a:r>
            <a:r>
              <a:rPr lang="en-US" b="1" dirty="0"/>
              <a:t> </a:t>
            </a:r>
            <a:r>
              <a:rPr lang="en-US" b="1" dirty="0" err="1"/>
              <a:t>auditó</a:t>
            </a:r>
            <a:r>
              <a:rPr lang="en-US" b="1" dirty="0"/>
              <a:t> </a:t>
            </a:r>
            <a:r>
              <a:rPr lang="en-US" b="1" dirty="0" err="1"/>
              <a:t>por</a:t>
            </a:r>
            <a:r>
              <a:rPr lang="en-US" b="1" dirty="0"/>
              <a:t> </a:t>
            </a:r>
            <a:r>
              <a:rPr lang="en-US" b="1" dirty="0" err="1"/>
              <a:t>presuntas</a:t>
            </a:r>
            <a:r>
              <a:rPr lang="en-US" b="1" dirty="0"/>
              <a:t> </a:t>
            </a:r>
            <a:r>
              <a:rPr lang="en-US" b="1" dirty="0" err="1"/>
              <a:t>irregularidades</a:t>
            </a:r>
            <a:r>
              <a:rPr lang="en-US" b="1" dirty="0"/>
              <a:t> 15 </a:t>
            </a:r>
            <a:r>
              <a:rPr lang="en-US" b="1" dirty="0" err="1"/>
              <a:t>obras</a:t>
            </a:r>
            <a:r>
              <a:rPr lang="en-US" b="1" dirty="0"/>
              <a:t> de </a:t>
            </a:r>
            <a:r>
              <a:rPr lang="en-US" b="1" dirty="0" err="1"/>
              <a:t>Odebrecht</a:t>
            </a:r>
            <a:r>
              <a:rPr lang="en-US" b="1" dirty="0"/>
              <a:t> </a:t>
            </a:r>
            <a:r>
              <a:rPr lang="en-US" b="1" dirty="0" err="1" smtClean="0"/>
              <a:t>por</a:t>
            </a:r>
            <a:r>
              <a:rPr lang="en-US" b="1" dirty="0" smtClean="0"/>
              <a:t>     11,000 </a:t>
            </a:r>
            <a:r>
              <a:rPr lang="en-US" b="1" dirty="0" err="1" smtClean="0"/>
              <a:t>millones</a:t>
            </a:r>
            <a:r>
              <a:rPr lang="en-US" b="1" dirty="0"/>
              <a:t> US$ </a:t>
            </a:r>
          </a:p>
        </p:txBody>
      </p:sp>
    </p:spTree>
    <p:extLst>
      <p:ext uri="{BB962C8B-B14F-4D97-AF65-F5344CB8AC3E}">
        <p14:creationId xmlns:p14="http://schemas.microsoft.com/office/powerpoint/2010/main" val="3504224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8941"/>
            <a:ext cx="8332272" cy="700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940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80755" y="678797"/>
            <a:ext cx="8153400"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400" b="1" dirty="0">
                <a:solidFill>
                  <a:prstClr val="white"/>
                </a:solidFill>
              </a:rPr>
              <a:t>DIAGNOSTICO: CONTEXTO INTERNACIONAL Y NACIONAL  </a:t>
            </a:r>
          </a:p>
        </p:txBody>
      </p:sp>
      <p:sp>
        <p:nvSpPr>
          <p:cNvPr id="6" name="5 Rectángulo redondeado"/>
          <p:cNvSpPr/>
          <p:nvPr/>
        </p:nvSpPr>
        <p:spPr>
          <a:xfrm>
            <a:off x="400638" y="528309"/>
            <a:ext cx="8496944" cy="504056"/>
          </a:xfrm>
          <a:prstGeom prst="roundRect">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solidFill>
                <a:prstClr val="white"/>
              </a:solidFill>
            </a:endParaRPr>
          </a:p>
        </p:txBody>
      </p:sp>
      <p:sp>
        <p:nvSpPr>
          <p:cNvPr id="7" name="Título 1"/>
          <p:cNvSpPr txBox="1">
            <a:spLocks/>
          </p:cNvSpPr>
          <p:nvPr/>
        </p:nvSpPr>
        <p:spPr>
          <a:xfrm>
            <a:off x="400638" y="514410"/>
            <a:ext cx="8153400"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800" b="1" dirty="0" smtClean="0">
                <a:solidFill>
                  <a:prstClr val="white"/>
                </a:solidFill>
                <a:latin typeface="Calibri" pitchFamily="34" charset="0"/>
              </a:rPr>
              <a:t>Diagnóstico: contexto internacional y nacional  </a:t>
            </a:r>
            <a:endParaRPr lang="es-ES" altLang="es-ES" sz="2800" b="1" dirty="0">
              <a:solidFill>
                <a:prstClr val="white"/>
              </a:solidFill>
              <a:latin typeface="Calibri" pitchFamily="34" charset="0"/>
            </a:endParaRPr>
          </a:p>
        </p:txBody>
      </p:sp>
      <p:sp>
        <p:nvSpPr>
          <p:cNvPr id="8" name="7 Rectángulo"/>
          <p:cNvSpPr/>
          <p:nvPr/>
        </p:nvSpPr>
        <p:spPr>
          <a:xfrm>
            <a:off x="1259632" y="1757243"/>
            <a:ext cx="1542973" cy="241728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tx1"/>
                </a:solidFill>
              </a:rPr>
              <a:t>CRISIS AMBIENTAL </a:t>
            </a:r>
            <a:r>
              <a:rPr lang="en-US" dirty="0" err="1">
                <a:solidFill>
                  <a:schemeClr val="tx1"/>
                </a:solidFill>
              </a:rPr>
              <a:t>por</a:t>
            </a:r>
            <a:r>
              <a:rPr lang="en-US" dirty="0">
                <a:solidFill>
                  <a:schemeClr val="tx1"/>
                </a:solidFill>
              </a:rPr>
              <a:t> el </a:t>
            </a:r>
            <a:r>
              <a:rPr lang="en-US" dirty="0" err="1">
                <a:solidFill>
                  <a:schemeClr val="tx1"/>
                </a:solidFill>
              </a:rPr>
              <a:t>cambio</a:t>
            </a:r>
            <a:r>
              <a:rPr lang="en-US" dirty="0">
                <a:solidFill>
                  <a:schemeClr val="tx1"/>
                </a:solidFill>
              </a:rPr>
              <a:t> </a:t>
            </a:r>
            <a:r>
              <a:rPr lang="en-US" dirty="0" err="1" smtClean="0">
                <a:solidFill>
                  <a:schemeClr val="tx1"/>
                </a:solidFill>
              </a:rPr>
              <a:t>clim</a:t>
            </a:r>
            <a:r>
              <a:rPr lang="es-BO" dirty="0" smtClean="0">
                <a:solidFill>
                  <a:schemeClr val="tx1"/>
                </a:solidFill>
              </a:rPr>
              <a:t>á</a:t>
            </a:r>
            <a:r>
              <a:rPr lang="en-US" dirty="0" err="1" smtClean="0">
                <a:solidFill>
                  <a:schemeClr val="tx1"/>
                </a:solidFill>
              </a:rPr>
              <a:t>tico</a:t>
            </a:r>
            <a:r>
              <a:rPr lang="en-US" dirty="0" smtClean="0">
                <a:solidFill>
                  <a:schemeClr val="tx1"/>
                </a:solidFill>
              </a:rPr>
              <a:t> </a:t>
            </a:r>
            <a:r>
              <a:rPr lang="en-US" dirty="0" err="1">
                <a:solidFill>
                  <a:schemeClr val="tx1"/>
                </a:solidFill>
              </a:rPr>
              <a:t>debido</a:t>
            </a:r>
            <a:r>
              <a:rPr lang="en-US" dirty="0">
                <a:solidFill>
                  <a:schemeClr val="tx1"/>
                </a:solidFill>
              </a:rPr>
              <a:t> al </a:t>
            </a:r>
            <a:r>
              <a:rPr lang="en-US" dirty="0" err="1">
                <a:solidFill>
                  <a:schemeClr val="tx1"/>
                </a:solidFill>
              </a:rPr>
              <a:t>efecto</a:t>
            </a:r>
            <a:r>
              <a:rPr lang="en-US" dirty="0">
                <a:solidFill>
                  <a:schemeClr val="tx1"/>
                </a:solidFill>
              </a:rPr>
              <a:t> </a:t>
            </a:r>
            <a:r>
              <a:rPr lang="en-US" dirty="0" err="1">
                <a:solidFill>
                  <a:schemeClr val="tx1"/>
                </a:solidFill>
              </a:rPr>
              <a:t>invernadero</a:t>
            </a:r>
            <a:endParaRPr lang="en-US" dirty="0"/>
          </a:p>
          <a:p>
            <a:pPr algn="ctr"/>
            <a:endParaRPr lang="en-US" dirty="0"/>
          </a:p>
        </p:txBody>
      </p:sp>
      <p:sp>
        <p:nvSpPr>
          <p:cNvPr id="14" name="13 Rectángulo"/>
          <p:cNvSpPr/>
          <p:nvPr/>
        </p:nvSpPr>
        <p:spPr>
          <a:xfrm>
            <a:off x="5796135" y="1808124"/>
            <a:ext cx="1542973" cy="2417284"/>
          </a:xfrm>
          <a:prstGeom prst="rect">
            <a:avLst/>
          </a:prstGeom>
          <a:solidFill>
            <a:srgbClr val="FFCC99"/>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s-ES" b="1" dirty="0" smtClean="0">
                <a:solidFill>
                  <a:schemeClr val="tx1"/>
                </a:solidFill>
              </a:rPr>
              <a:t>Crisis en el </a:t>
            </a:r>
            <a:r>
              <a:rPr lang="es-ES" sz="1400" b="1" dirty="0" smtClean="0">
                <a:solidFill>
                  <a:schemeClr val="tx1"/>
                </a:solidFill>
              </a:rPr>
              <a:t>DESARROLLO </a:t>
            </a:r>
            <a:r>
              <a:rPr lang="es-ES" sz="1400" b="1" dirty="0">
                <a:solidFill>
                  <a:schemeClr val="tx1"/>
                </a:solidFill>
              </a:rPr>
              <a:t>HUMANO DEL BOLIVIANO  </a:t>
            </a:r>
            <a:r>
              <a:rPr lang="es-ES" sz="1400" dirty="0">
                <a:solidFill>
                  <a:schemeClr val="tx1"/>
                </a:solidFill>
              </a:rPr>
              <a:t>por la falta de empleo digno y </a:t>
            </a:r>
            <a:r>
              <a:rPr lang="es-ES" sz="1400" dirty="0" smtClean="0">
                <a:solidFill>
                  <a:schemeClr val="tx1"/>
                </a:solidFill>
              </a:rPr>
              <a:t>la desigual </a:t>
            </a:r>
            <a:r>
              <a:rPr lang="es-ES" sz="1400" dirty="0">
                <a:solidFill>
                  <a:schemeClr val="tx1"/>
                </a:solidFill>
              </a:rPr>
              <a:t>distribución de la riqueza</a:t>
            </a:r>
            <a:endParaRPr lang="en-US" sz="1400" b="1" dirty="0">
              <a:solidFill>
                <a:schemeClr val="tx1"/>
              </a:solidFill>
            </a:endParaRPr>
          </a:p>
          <a:p>
            <a:pPr algn="ctr"/>
            <a:endParaRPr lang="en-US" dirty="0"/>
          </a:p>
        </p:txBody>
      </p:sp>
      <p:sp>
        <p:nvSpPr>
          <p:cNvPr id="15" name="14 Rectángulo"/>
          <p:cNvSpPr/>
          <p:nvPr/>
        </p:nvSpPr>
        <p:spPr>
          <a:xfrm>
            <a:off x="3639158" y="1757243"/>
            <a:ext cx="1542973" cy="241728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s-ES" sz="1400" b="1" dirty="0">
                <a:solidFill>
                  <a:schemeClr val="tx1"/>
                </a:solidFill>
              </a:rPr>
              <a:t>CRISIS EN LA GENERACIÓN DE EXCEDENTES ECONÓMICOS </a:t>
            </a:r>
            <a:r>
              <a:rPr lang="es-ES" sz="1400" dirty="0">
                <a:solidFill>
                  <a:schemeClr val="tx1"/>
                </a:solidFill>
              </a:rPr>
              <a:t>por la caída </a:t>
            </a:r>
            <a:r>
              <a:rPr lang="es-ES" sz="1400" dirty="0" smtClean="0">
                <a:solidFill>
                  <a:schemeClr val="tx1"/>
                </a:solidFill>
              </a:rPr>
              <a:t>de </a:t>
            </a:r>
            <a:r>
              <a:rPr lang="es-ES" sz="1400" dirty="0">
                <a:solidFill>
                  <a:schemeClr val="tx1"/>
                </a:solidFill>
              </a:rPr>
              <a:t>precios de las materias primas en la </a:t>
            </a:r>
            <a:r>
              <a:rPr lang="es-ES" sz="1400" b="1" dirty="0">
                <a:solidFill>
                  <a:schemeClr val="tx1"/>
                </a:solidFill>
              </a:rPr>
              <a:t>ECONOMIA EXTRACTIVISTA </a:t>
            </a:r>
            <a:endParaRPr lang="en-US" sz="1400" b="1" dirty="0">
              <a:solidFill>
                <a:schemeClr val="tx1"/>
              </a:solidFill>
            </a:endParaRPr>
          </a:p>
          <a:p>
            <a:pPr algn="ctr"/>
            <a:endParaRPr lang="en-US" dirty="0"/>
          </a:p>
        </p:txBody>
      </p:sp>
      <p:sp>
        <p:nvSpPr>
          <p:cNvPr id="3" name="2 CuadroTexto"/>
          <p:cNvSpPr txBox="1"/>
          <p:nvPr/>
        </p:nvSpPr>
        <p:spPr>
          <a:xfrm>
            <a:off x="971600" y="4227285"/>
            <a:ext cx="6552728" cy="584775"/>
          </a:xfrm>
          <a:prstGeom prst="rect">
            <a:avLst/>
          </a:prstGeom>
          <a:solidFill>
            <a:schemeClr val="accent1"/>
          </a:solidFill>
        </p:spPr>
        <p:txBody>
          <a:bodyPr wrap="square" rtlCol="0">
            <a:spAutoFit/>
          </a:bodyPr>
          <a:lstStyle/>
          <a:p>
            <a:pPr algn="ctr"/>
            <a:r>
              <a:rPr lang="en-US" sz="3200" b="1" dirty="0" smtClean="0"/>
              <a:t>CRISIS POLITICA </a:t>
            </a:r>
          </a:p>
        </p:txBody>
      </p:sp>
      <p:sp>
        <p:nvSpPr>
          <p:cNvPr id="9" name="8 CuadroTexto"/>
          <p:cNvSpPr txBox="1"/>
          <p:nvPr/>
        </p:nvSpPr>
        <p:spPr>
          <a:xfrm>
            <a:off x="598138" y="5085184"/>
            <a:ext cx="7344816" cy="1077218"/>
          </a:xfrm>
          <a:prstGeom prst="rect">
            <a:avLst/>
          </a:prstGeom>
          <a:solidFill>
            <a:schemeClr val="accent1"/>
          </a:solidFill>
        </p:spPr>
        <p:txBody>
          <a:bodyPr wrap="square" rtlCol="0">
            <a:spAutoFit/>
          </a:bodyPr>
          <a:lstStyle/>
          <a:p>
            <a:pPr algn="ctr"/>
            <a:r>
              <a:rPr lang="es-ES" sz="3200" b="1" dirty="0"/>
              <a:t>La universidad como </a:t>
            </a:r>
            <a:r>
              <a:rPr lang="es-ES" sz="3200" b="1" dirty="0" smtClean="0"/>
              <a:t>generadora de políticas públicas</a:t>
            </a:r>
            <a:endParaRPr lang="es-ES" sz="3200" b="1" dirty="0"/>
          </a:p>
        </p:txBody>
      </p:sp>
    </p:spTree>
    <p:extLst>
      <p:ext uri="{BB962C8B-B14F-4D97-AF65-F5344CB8AC3E}">
        <p14:creationId xmlns:p14="http://schemas.microsoft.com/office/powerpoint/2010/main" val="1337554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8877" t="6689" r="33880" b="1156"/>
          <a:stretch/>
        </p:blipFill>
        <p:spPr>
          <a:xfrm>
            <a:off x="2267744" y="44624"/>
            <a:ext cx="4824536" cy="6741368"/>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3701598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752" y="-1235"/>
            <a:ext cx="15240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9383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9563"/>
            <a:ext cx="91440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839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215291" y="188640"/>
            <a:ext cx="8605181" cy="6480721"/>
            <a:chOff x="107504" y="188640"/>
            <a:chExt cx="8605181" cy="6480721"/>
          </a:xfrm>
        </p:grpSpPr>
        <p:grpSp>
          <p:nvGrpSpPr>
            <p:cNvPr id="13" name="12 Grupo"/>
            <p:cNvGrpSpPr/>
            <p:nvPr/>
          </p:nvGrpSpPr>
          <p:grpSpPr>
            <a:xfrm>
              <a:off x="107504" y="188640"/>
              <a:ext cx="8605181" cy="6480721"/>
              <a:chOff x="119462" y="188640"/>
              <a:chExt cx="8613389" cy="6637939"/>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62" y="188640"/>
                <a:ext cx="8613389" cy="663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Forma libre"/>
              <p:cNvSpPr/>
              <p:nvPr/>
            </p:nvSpPr>
            <p:spPr>
              <a:xfrm>
                <a:off x="5268036" y="2251881"/>
                <a:ext cx="2047164" cy="68238"/>
              </a:xfrm>
              <a:custGeom>
                <a:avLst/>
                <a:gdLst>
                  <a:gd name="connsiteX0" fmla="*/ 2047164 w 2047164"/>
                  <a:gd name="connsiteY0" fmla="*/ 0 h 68238"/>
                  <a:gd name="connsiteX1" fmla="*/ 0 w 2047164"/>
                  <a:gd name="connsiteY1" fmla="*/ 68238 h 68238"/>
                </a:gdLst>
                <a:ahLst/>
                <a:cxnLst>
                  <a:cxn ang="0">
                    <a:pos x="connsiteX0" y="connsiteY0"/>
                  </a:cxn>
                  <a:cxn ang="0">
                    <a:pos x="connsiteX1" y="connsiteY1"/>
                  </a:cxn>
                </a:cxnLst>
                <a:rect l="l" t="t" r="r" b="b"/>
                <a:pathLst>
                  <a:path w="2047164" h="68238">
                    <a:moveTo>
                      <a:pt x="2047164" y="0"/>
                    </a:moveTo>
                    <a:lnTo>
                      <a:pt x="0" y="68238"/>
                    </a:lnTo>
                  </a:path>
                </a:pathLst>
              </a:cu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solidFill>
                    <a:prstClr val="black"/>
                  </a:solidFill>
                </a:endParaRPr>
              </a:p>
            </p:txBody>
          </p:sp>
          <p:sp>
            <p:nvSpPr>
              <p:cNvPr id="3" name="2 Elipse"/>
              <p:cNvSpPr/>
              <p:nvPr/>
            </p:nvSpPr>
            <p:spPr>
              <a:xfrm>
                <a:off x="5148064" y="2199611"/>
                <a:ext cx="288032" cy="24101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prstClr val="white"/>
                  </a:solidFill>
                </a:endParaRPr>
              </a:p>
            </p:txBody>
          </p:sp>
          <p:sp>
            <p:nvSpPr>
              <p:cNvPr id="12" name="11 Forma libre"/>
              <p:cNvSpPr/>
              <p:nvPr/>
            </p:nvSpPr>
            <p:spPr>
              <a:xfrm>
                <a:off x="5289578" y="1841101"/>
                <a:ext cx="114813" cy="463351"/>
              </a:xfrm>
              <a:custGeom>
                <a:avLst/>
                <a:gdLst>
                  <a:gd name="connsiteX0" fmla="*/ 114813 w 114813"/>
                  <a:gd name="connsiteY0" fmla="*/ 0 h 463351"/>
                  <a:gd name="connsiteX1" fmla="*/ 0 w 114813"/>
                  <a:gd name="connsiteY1" fmla="*/ 463351 h 463351"/>
                </a:gdLst>
                <a:ahLst/>
                <a:cxnLst>
                  <a:cxn ang="0">
                    <a:pos x="connsiteX0" y="connsiteY0"/>
                  </a:cxn>
                  <a:cxn ang="0">
                    <a:pos x="connsiteX1" y="connsiteY1"/>
                  </a:cxn>
                </a:cxnLst>
                <a:rect l="l" t="t" r="r" b="b"/>
                <a:pathLst>
                  <a:path w="114813" h="463351">
                    <a:moveTo>
                      <a:pt x="114813" y="0"/>
                    </a:moveTo>
                    <a:lnTo>
                      <a:pt x="0" y="463351"/>
                    </a:lnTo>
                  </a:path>
                </a:pathLst>
              </a:cu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solidFill>
                    <a:prstClr val="black"/>
                  </a:solidFill>
                </a:endParaRPr>
              </a:p>
            </p:txBody>
          </p:sp>
          <p:sp>
            <p:nvSpPr>
              <p:cNvPr id="4" name="3 CuadroTexto"/>
              <p:cNvSpPr txBox="1"/>
              <p:nvPr/>
            </p:nvSpPr>
            <p:spPr>
              <a:xfrm>
                <a:off x="4516338" y="2439145"/>
                <a:ext cx="1080120" cy="369332"/>
              </a:xfrm>
              <a:prstGeom prst="rect">
                <a:avLst/>
              </a:prstGeom>
              <a:noFill/>
            </p:spPr>
            <p:txBody>
              <a:bodyPr wrap="square" rtlCol="0">
                <a:spAutoFit/>
              </a:bodyPr>
              <a:lstStyle/>
              <a:p>
                <a:r>
                  <a:rPr lang="es-CO" dirty="0" smtClean="0">
                    <a:solidFill>
                      <a:srgbClr val="FFFF00"/>
                    </a:solidFill>
                    <a:latin typeface="Arial Black" pitchFamily="34" charset="0"/>
                  </a:rPr>
                  <a:t>CORIO</a:t>
                </a:r>
                <a:endParaRPr lang="es-CO" dirty="0">
                  <a:solidFill>
                    <a:srgbClr val="FFFF00"/>
                  </a:solidFill>
                  <a:latin typeface="Arial Black" pitchFamily="34" charset="0"/>
                </a:endParaRPr>
              </a:p>
            </p:txBody>
          </p:sp>
        </p:gr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70" y="188640"/>
              <a:ext cx="4516338"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71543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971550" y="5284788"/>
            <a:ext cx="1944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s-MX" sz="1400" i="1">
                <a:solidFill>
                  <a:srgbClr val="000000"/>
                </a:solidFill>
                <a:cs typeface="Arial" pitchFamily="34" charset="0"/>
              </a:rPr>
              <a:t>Oenocarpus bataua</a:t>
            </a:r>
          </a:p>
        </p:txBody>
      </p:sp>
      <p:pic>
        <p:nvPicPr>
          <p:cNvPr id="29699"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084263" y="692150"/>
            <a:ext cx="6973887" cy="4572000"/>
          </a:xfrm>
          <a:noFill/>
        </p:spPr>
      </p:pic>
      <p:sp>
        <p:nvSpPr>
          <p:cNvPr id="29700" name="Text Box 4"/>
          <p:cNvSpPr txBox="1">
            <a:spLocks noChangeArrowheads="1"/>
          </p:cNvSpPr>
          <p:nvPr/>
        </p:nvSpPr>
        <p:spPr bwMode="auto">
          <a:xfrm>
            <a:off x="4500563" y="5300663"/>
            <a:ext cx="3527425" cy="952500"/>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buFontTx/>
              <a:buChar char="•"/>
            </a:pPr>
            <a:r>
              <a:rPr lang="es-MX" sz="1400">
                <a:solidFill>
                  <a:srgbClr val="000000"/>
                </a:solidFill>
                <a:cs typeface="Arial" pitchFamily="34" charset="0"/>
              </a:rPr>
              <a:t>Municipio de Apolo</a:t>
            </a:r>
          </a:p>
          <a:p>
            <a:pPr eaLnBrk="1" fontAlgn="base" hangingPunct="1">
              <a:spcBef>
                <a:spcPct val="50000"/>
              </a:spcBef>
              <a:spcAft>
                <a:spcPct val="0"/>
              </a:spcAft>
              <a:buFontTx/>
              <a:buChar char="•"/>
            </a:pPr>
            <a:r>
              <a:rPr lang="es-MX" sz="1400">
                <a:solidFill>
                  <a:srgbClr val="000000"/>
                </a:solidFill>
                <a:cs typeface="Arial" pitchFamily="34" charset="0"/>
              </a:rPr>
              <a:t>Comunidades Yuyo – Irimo – Munaypata</a:t>
            </a:r>
          </a:p>
          <a:p>
            <a:pPr eaLnBrk="1" fontAlgn="base" hangingPunct="1">
              <a:spcBef>
                <a:spcPct val="50000"/>
              </a:spcBef>
              <a:spcAft>
                <a:spcPct val="0"/>
              </a:spcAft>
              <a:buFontTx/>
              <a:buChar char="•"/>
            </a:pPr>
            <a:r>
              <a:rPr lang="es-MX" sz="1400">
                <a:solidFill>
                  <a:srgbClr val="000000"/>
                </a:solidFill>
                <a:cs typeface="Arial" pitchFamily="34" charset="0"/>
              </a:rPr>
              <a:t>Densidad: &gt; 200 plantas MAJO /hectárea</a:t>
            </a:r>
          </a:p>
        </p:txBody>
      </p:sp>
    </p:spTree>
    <p:extLst>
      <p:ext uri="{BB962C8B-B14F-4D97-AF65-F5344CB8AC3E}">
        <p14:creationId xmlns:p14="http://schemas.microsoft.com/office/powerpoint/2010/main" val="267508283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2420938"/>
            <a:ext cx="9144000" cy="443706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BO">
              <a:solidFill>
                <a:srgbClr val="000000"/>
              </a:solidFill>
            </a:endParaRPr>
          </a:p>
        </p:txBody>
      </p:sp>
      <p:sp>
        <p:nvSpPr>
          <p:cNvPr id="30723" name="Text Box 3"/>
          <p:cNvSpPr txBox="1">
            <a:spLocks noChangeArrowheads="1"/>
          </p:cNvSpPr>
          <p:nvPr/>
        </p:nvSpPr>
        <p:spPr bwMode="auto">
          <a:xfrm>
            <a:off x="900113" y="6021388"/>
            <a:ext cx="7272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s-MX" b="1">
                <a:solidFill>
                  <a:srgbClr val="FFFFFF"/>
                </a:solidFill>
                <a:cs typeface="Arial" pitchFamily="34" charset="0"/>
              </a:rPr>
              <a:t>Palmeras con Potencial Nutricional y Comercial</a:t>
            </a:r>
          </a:p>
        </p:txBody>
      </p:sp>
      <p:grpSp>
        <p:nvGrpSpPr>
          <p:cNvPr id="30724" name="Group 4"/>
          <p:cNvGrpSpPr>
            <a:grpSpLocks/>
          </p:cNvGrpSpPr>
          <p:nvPr/>
        </p:nvGrpSpPr>
        <p:grpSpPr bwMode="auto">
          <a:xfrm>
            <a:off x="0" y="2349500"/>
            <a:ext cx="9144000" cy="3460750"/>
            <a:chOff x="1292" y="2341"/>
            <a:chExt cx="4582" cy="1589"/>
          </a:xfrm>
        </p:grpSpPr>
        <p:pic>
          <p:nvPicPr>
            <p:cNvPr id="307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 y="2341"/>
              <a:ext cx="950" cy="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 y="2342"/>
              <a:ext cx="837" cy="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 y="2342"/>
              <a:ext cx="988" cy="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9" y="2341"/>
              <a:ext cx="970" cy="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5" y="2341"/>
              <a:ext cx="939" cy="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725" name="Text Box 10"/>
          <p:cNvSpPr txBox="1">
            <a:spLocks noChangeArrowheads="1"/>
          </p:cNvSpPr>
          <p:nvPr/>
        </p:nvSpPr>
        <p:spPr bwMode="auto">
          <a:xfrm>
            <a:off x="0" y="2060575"/>
            <a:ext cx="8964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s-BO" sz="1200" b="1">
                <a:solidFill>
                  <a:srgbClr val="000000"/>
                </a:solidFill>
                <a:cs typeface="Arial" pitchFamily="34" charset="0"/>
              </a:rPr>
              <a:t>            ASAÍ                          TEMBE O CHIMA           CHONTA LORA                          MAJO                              PALMA REAL</a:t>
            </a:r>
            <a:endParaRPr lang="es-ES" sz="1200" b="1">
              <a:solidFill>
                <a:srgbClr val="000000"/>
              </a:solidFill>
              <a:cs typeface="Arial" pitchFamily="34" charset="0"/>
            </a:endParaRPr>
          </a:p>
        </p:txBody>
      </p:sp>
      <p:sp>
        <p:nvSpPr>
          <p:cNvPr id="30726" name="Text Box 11"/>
          <p:cNvSpPr txBox="1">
            <a:spLocks noChangeArrowheads="1"/>
          </p:cNvSpPr>
          <p:nvPr/>
        </p:nvSpPr>
        <p:spPr bwMode="auto">
          <a:xfrm>
            <a:off x="0" y="333375"/>
            <a:ext cx="1657350" cy="78898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s-BO">
                <a:solidFill>
                  <a:srgbClr val="000000"/>
                </a:solidFill>
                <a:cs typeface="Arial" pitchFamily="34" charset="0"/>
              </a:rPr>
              <a:t>Jugo</a:t>
            </a:r>
          </a:p>
          <a:p>
            <a:pPr algn="ctr" eaLnBrk="1" fontAlgn="base" hangingPunct="1">
              <a:spcBef>
                <a:spcPct val="50000"/>
              </a:spcBef>
              <a:spcAft>
                <a:spcPct val="0"/>
              </a:spcAft>
            </a:pPr>
            <a:r>
              <a:rPr lang="es-BO">
                <a:solidFill>
                  <a:srgbClr val="000000"/>
                </a:solidFill>
                <a:cs typeface="Arial" pitchFamily="34" charset="0"/>
              </a:rPr>
              <a:t>Energizante</a:t>
            </a:r>
            <a:endParaRPr lang="es-ES">
              <a:solidFill>
                <a:srgbClr val="000000"/>
              </a:solidFill>
              <a:cs typeface="Arial" pitchFamily="34" charset="0"/>
            </a:endParaRPr>
          </a:p>
        </p:txBody>
      </p:sp>
      <p:sp>
        <p:nvSpPr>
          <p:cNvPr id="30727" name="Line 12"/>
          <p:cNvSpPr>
            <a:spLocks noChangeShapeType="1"/>
          </p:cNvSpPr>
          <p:nvPr/>
        </p:nvSpPr>
        <p:spPr bwMode="auto">
          <a:xfrm>
            <a:off x="684213" y="1125538"/>
            <a:ext cx="503237"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BO">
              <a:solidFill>
                <a:srgbClr val="000000"/>
              </a:solidFill>
            </a:endParaRPr>
          </a:p>
        </p:txBody>
      </p:sp>
      <p:sp>
        <p:nvSpPr>
          <p:cNvPr id="30728" name="Text Box 13"/>
          <p:cNvSpPr txBox="1">
            <a:spLocks noChangeArrowheads="1"/>
          </p:cNvSpPr>
          <p:nvPr/>
        </p:nvSpPr>
        <p:spPr bwMode="auto">
          <a:xfrm>
            <a:off x="1979613" y="404813"/>
            <a:ext cx="1657350" cy="788987"/>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s-BO">
                <a:solidFill>
                  <a:srgbClr val="000000"/>
                </a:solidFill>
                <a:cs typeface="Arial" pitchFamily="34" charset="0"/>
              </a:rPr>
              <a:t>Complejo B</a:t>
            </a:r>
          </a:p>
          <a:p>
            <a:pPr algn="ctr" eaLnBrk="1" fontAlgn="base" hangingPunct="1">
              <a:spcBef>
                <a:spcPct val="50000"/>
              </a:spcBef>
              <a:spcAft>
                <a:spcPct val="0"/>
              </a:spcAft>
            </a:pPr>
            <a:r>
              <a:rPr lang="es-BO">
                <a:solidFill>
                  <a:srgbClr val="000000"/>
                </a:solidFill>
                <a:cs typeface="Arial" pitchFamily="34" charset="0"/>
              </a:rPr>
              <a:t>Vitamina A</a:t>
            </a:r>
            <a:endParaRPr lang="es-ES">
              <a:solidFill>
                <a:srgbClr val="000000"/>
              </a:solidFill>
              <a:cs typeface="Arial" pitchFamily="34" charset="0"/>
            </a:endParaRPr>
          </a:p>
        </p:txBody>
      </p:sp>
      <p:sp>
        <p:nvSpPr>
          <p:cNvPr id="30729" name="Line 14"/>
          <p:cNvSpPr>
            <a:spLocks noChangeShapeType="1"/>
          </p:cNvSpPr>
          <p:nvPr/>
        </p:nvSpPr>
        <p:spPr bwMode="auto">
          <a:xfrm>
            <a:off x="2700338" y="1196975"/>
            <a:ext cx="0"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BO">
              <a:solidFill>
                <a:srgbClr val="000000"/>
              </a:solidFill>
            </a:endParaRPr>
          </a:p>
        </p:txBody>
      </p:sp>
      <p:sp>
        <p:nvSpPr>
          <p:cNvPr id="30730" name="Text Box 15"/>
          <p:cNvSpPr txBox="1">
            <a:spLocks noChangeArrowheads="1"/>
          </p:cNvSpPr>
          <p:nvPr/>
        </p:nvSpPr>
        <p:spPr bwMode="auto">
          <a:xfrm>
            <a:off x="3779838" y="404813"/>
            <a:ext cx="1657350" cy="1201737"/>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s-BO">
                <a:solidFill>
                  <a:srgbClr val="000000"/>
                </a:solidFill>
                <a:cs typeface="Arial" pitchFamily="34" charset="0"/>
              </a:rPr>
              <a:t>Mermeladas </a:t>
            </a:r>
          </a:p>
          <a:p>
            <a:pPr algn="ctr" eaLnBrk="1" fontAlgn="base" hangingPunct="1">
              <a:spcBef>
                <a:spcPct val="50000"/>
              </a:spcBef>
              <a:spcAft>
                <a:spcPct val="0"/>
              </a:spcAft>
            </a:pPr>
            <a:r>
              <a:rPr lang="es-BO">
                <a:solidFill>
                  <a:srgbClr val="000000"/>
                </a:solidFill>
                <a:cs typeface="Arial" pitchFamily="34" charset="0"/>
              </a:rPr>
              <a:t>y jugos con</a:t>
            </a:r>
          </a:p>
          <a:p>
            <a:pPr algn="ctr" eaLnBrk="1" fontAlgn="base" hangingPunct="1">
              <a:spcBef>
                <a:spcPct val="50000"/>
              </a:spcBef>
              <a:spcAft>
                <a:spcPct val="0"/>
              </a:spcAft>
            </a:pPr>
            <a:r>
              <a:rPr lang="es-BO">
                <a:solidFill>
                  <a:srgbClr val="000000"/>
                </a:solidFill>
                <a:cs typeface="Arial" pitchFamily="34" charset="0"/>
              </a:rPr>
              <a:t>Vitamina A</a:t>
            </a:r>
            <a:endParaRPr lang="es-ES">
              <a:solidFill>
                <a:srgbClr val="000000"/>
              </a:solidFill>
              <a:cs typeface="Arial" pitchFamily="34" charset="0"/>
            </a:endParaRPr>
          </a:p>
        </p:txBody>
      </p:sp>
      <p:sp>
        <p:nvSpPr>
          <p:cNvPr id="30731" name="Text Box 16"/>
          <p:cNvSpPr txBox="1">
            <a:spLocks noChangeArrowheads="1"/>
          </p:cNvSpPr>
          <p:nvPr/>
        </p:nvSpPr>
        <p:spPr bwMode="auto">
          <a:xfrm>
            <a:off x="5580063" y="333375"/>
            <a:ext cx="1657350" cy="16129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s-BO">
                <a:solidFill>
                  <a:srgbClr val="000000"/>
                </a:solidFill>
                <a:cs typeface="Arial" pitchFamily="34" charset="0"/>
              </a:rPr>
              <a:t>Aceite similar al de oliva</a:t>
            </a:r>
          </a:p>
          <a:p>
            <a:pPr algn="ctr" eaLnBrk="1" fontAlgn="base" hangingPunct="1">
              <a:spcBef>
                <a:spcPct val="50000"/>
              </a:spcBef>
              <a:spcAft>
                <a:spcPct val="0"/>
              </a:spcAft>
            </a:pPr>
            <a:r>
              <a:rPr lang="es-BO">
                <a:solidFill>
                  <a:srgbClr val="000000"/>
                </a:solidFill>
                <a:cs typeface="Arial" pitchFamily="34" charset="0"/>
              </a:rPr>
              <a:t>Leche con aminoácidos esenciales</a:t>
            </a:r>
            <a:endParaRPr lang="es-ES">
              <a:solidFill>
                <a:srgbClr val="000000"/>
              </a:solidFill>
              <a:cs typeface="Arial" pitchFamily="34" charset="0"/>
            </a:endParaRPr>
          </a:p>
        </p:txBody>
      </p:sp>
      <p:sp>
        <p:nvSpPr>
          <p:cNvPr id="30732" name="Text Box 17"/>
          <p:cNvSpPr txBox="1">
            <a:spLocks noChangeArrowheads="1"/>
          </p:cNvSpPr>
          <p:nvPr/>
        </p:nvSpPr>
        <p:spPr bwMode="auto">
          <a:xfrm>
            <a:off x="7486650" y="333375"/>
            <a:ext cx="1657350" cy="16129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s-BO">
                <a:solidFill>
                  <a:srgbClr val="000000"/>
                </a:solidFill>
                <a:cs typeface="Arial" pitchFamily="34" charset="0"/>
              </a:rPr>
              <a:t>Aceite con beta carotenos</a:t>
            </a:r>
          </a:p>
          <a:p>
            <a:pPr algn="ctr" eaLnBrk="1" fontAlgn="base" hangingPunct="1">
              <a:spcBef>
                <a:spcPct val="50000"/>
              </a:spcBef>
              <a:spcAft>
                <a:spcPct val="0"/>
              </a:spcAft>
            </a:pPr>
            <a:r>
              <a:rPr lang="es-BO">
                <a:solidFill>
                  <a:srgbClr val="000000"/>
                </a:solidFill>
                <a:cs typeface="Arial" pitchFamily="34" charset="0"/>
              </a:rPr>
              <a:t>Jugo con antioxidantes</a:t>
            </a:r>
            <a:endParaRPr lang="es-ES">
              <a:solidFill>
                <a:srgbClr val="000000"/>
              </a:solidFill>
              <a:cs typeface="Arial" pitchFamily="34" charset="0"/>
            </a:endParaRPr>
          </a:p>
        </p:txBody>
      </p:sp>
      <p:sp>
        <p:nvSpPr>
          <p:cNvPr id="30733" name="Line 18"/>
          <p:cNvSpPr>
            <a:spLocks noChangeShapeType="1"/>
          </p:cNvSpPr>
          <p:nvPr/>
        </p:nvSpPr>
        <p:spPr bwMode="auto">
          <a:xfrm>
            <a:off x="4572000" y="162877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BO">
              <a:solidFill>
                <a:srgbClr val="000000"/>
              </a:solidFill>
            </a:endParaRPr>
          </a:p>
        </p:txBody>
      </p:sp>
      <p:pic>
        <p:nvPicPr>
          <p:cNvPr id="6146" name="Picture 2" descr="C:\Users\hp\Familias\Nueva carpeta JULIAN\20161015_19400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00" y="-381000"/>
            <a:ext cx="10160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10811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BO" dirty="0"/>
          </a:p>
        </p:txBody>
      </p:sp>
      <p:sp>
        <p:nvSpPr>
          <p:cNvPr id="3" name="2 Marcador de contenido"/>
          <p:cNvSpPr>
            <a:spLocks noGrp="1"/>
          </p:cNvSpPr>
          <p:nvPr>
            <p:ph idx="1"/>
          </p:nvPr>
        </p:nvSpPr>
        <p:spPr/>
        <p:txBody>
          <a:bodyPr/>
          <a:lstStyle/>
          <a:p>
            <a:endParaRPr lang="es-BO" dirty="0"/>
          </a:p>
        </p:txBody>
      </p:sp>
      <p:sp>
        <p:nvSpPr>
          <p:cNvPr id="4" name="3 Marcador de número de diapositiva"/>
          <p:cNvSpPr>
            <a:spLocks noGrp="1"/>
          </p:cNvSpPr>
          <p:nvPr>
            <p:ph type="sldNum" sz="quarter" idx="12"/>
          </p:nvPr>
        </p:nvSpPr>
        <p:spPr/>
        <p:txBody>
          <a:bodyPr/>
          <a:lstStyle/>
          <a:p>
            <a:fld id="{BB2CF409-2638-47E9-A2CD-75AF8867E92D}" type="slidenum">
              <a:rPr lang="es-ES" smtClean="0">
                <a:solidFill>
                  <a:prstClr val="black">
                    <a:tint val="75000"/>
                  </a:prstClr>
                </a:solidFill>
              </a:rPr>
              <a:pPr/>
              <a:t>26</a:t>
            </a:fld>
            <a:endParaRPr lang="es-ES">
              <a:solidFill>
                <a:prstClr val="black">
                  <a:tint val="75000"/>
                </a:prstClr>
              </a:solidFill>
            </a:endParaRPr>
          </a:p>
        </p:txBody>
      </p:sp>
      <p:sp>
        <p:nvSpPr>
          <p:cNvPr id="5" name="4 Rectángulo"/>
          <p:cNvSpPr/>
          <p:nvPr/>
        </p:nvSpPr>
        <p:spPr>
          <a:xfrm>
            <a:off x="2286000" y="4797152"/>
            <a:ext cx="4572000" cy="1477328"/>
          </a:xfrm>
          <a:prstGeom prst="rect">
            <a:avLst/>
          </a:prstGeom>
          <a:solidFill>
            <a:schemeClr val="tx1">
              <a:lumMod val="50000"/>
              <a:lumOff val="50000"/>
            </a:schemeClr>
          </a:solidFill>
        </p:spPr>
        <p:txBody>
          <a:bodyPr>
            <a:spAutoFit/>
          </a:bodyPr>
          <a:lstStyle/>
          <a:p>
            <a:r>
              <a:rPr lang="es-BO" dirty="0">
                <a:solidFill>
                  <a:prstClr val="black"/>
                </a:solidFill>
              </a:rPr>
              <a:t>El mayor registro de exportación fue en  2014, superando los 175 millones de dólares por 26.521 toneladas. Ese año, Bolivia mantuvo su sitial como el principal país exportador de castaña en el mundo</a:t>
            </a:r>
            <a:r>
              <a:rPr lang="es-BO" dirty="0" smtClean="0">
                <a:solidFill>
                  <a:prstClr val="black"/>
                </a:solidFill>
              </a:rPr>
              <a:t>.    (6500 US$/ton)</a:t>
            </a:r>
            <a:endParaRPr lang="es-BO"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62125"/>
            <a:ext cx="4680942" cy="2642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64" y="5989"/>
            <a:ext cx="826135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6000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0" cy="8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027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664" y="-33338"/>
            <a:ext cx="5399087" cy="692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05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13" y="0"/>
            <a:ext cx="9362768"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167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NN POWER POIN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7268" y="1628800"/>
            <a:ext cx="8229600" cy="4525963"/>
          </a:xfrm>
        </p:spPr>
      </p:pic>
      <p:sp>
        <p:nvSpPr>
          <p:cNvPr id="13" name="6 Rectángulo"/>
          <p:cNvSpPr/>
          <p:nvPr/>
        </p:nvSpPr>
        <p:spPr>
          <a:xfrm>
            <a:off x="648418" y="962819"/>
            <a:ext cx="6256590" cy="58480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defTabSz="977900">
              <a:lnSpc>
                <a:spcPct val="90000"/>
              </a:lnSpc>
              <a:spcBef>
                <a:spcPct val="0"/>
              </a:spcBef>
              <a:spcAft>
                <a:spcPct val="35000"/>
              </a:spcAft>
            </a:pPr>
            <a:r>
              <a:rPr lang="en-US" sz="2200" b="1" dirty="0" err="1">
                <a:solidFill>
                  <a:schemeClr val="tx1"/>
                </a:solidFill>
              </a:rPr>
              <a:t>Evolución</a:t>
            </a:r>
            <a:r>
              <a:rPr lang="en-US" sz="2200" b="1" dirty="0">
                <a:solidFill>
                  <a:schemeClr val="tx1"/>
                </a:solidFill>
              </a:rPr>
              <a:t> de la </a:t>
            </a:r>
            <a:r>
              <a:rPr lang="en-US" sz="2200" b="1" dirty="0" err="1">
                <a:solidFill>
                  <a:schemeClr val="tx1"/>
                </a:solidFill>
              </a:rPr>
              <a:t>temperatura</a:t>
            </a:r>
            <a:r>
              <a:rPr lang="en-US" sz="2200" b="1" dirty="0">
                <a:solidFill>
                  <a:schemeClr val="tx1"/>
                </a:solidFill>
              </a:rPr>
              <a:t> </a:t>
            </a:r>
            <a:r>
              <a:rPr lang="en-US" sz="2200" b="1" dirty="0" err="1">
                <a:solidFill>
                  <a:schemeClr val="tx1"/>
                </a:solidFill>
              </a:rPr>
              <a:t>promedio</a:t>
            </a:r>
            <a:r>
              <a:rPr lang="en-US" sz="2200" b="1" dirty="0">
                <a:solidFill>
                  <a:schemeClr val="tx1"/>
                </a:solidFill>
              </a:rPr>
              <a:t> </a:t>
            </a:r>
            <a:r>
              <a:rPr lang="en-US" sz="2200" b="1" dirty="0" err="1">
                <a:solidFill>
                  <a:schemeClr val="tx1"/>
                </a:solidFill>
              </a:rPr>
              <a:t>mundial</a:t>
            </a:r>
            <a:endParaRPr lang="es-BO" sz="1100" kern="1200" dirty="0">
              <a:solidFill>
                <a:schemeClr val="tx1"/>
              </a:solidFill>
            </a:endParaRPr>
          </a:p>
        </p:txBody>
      </p:sp>
      <p:grpSp>
        <p:nvGrpSpPr>
          <p:cNvPr id="8" name="4 Grupo"/>
          <p:cNvGrpSpPr/>
          <p:nvPr/>
        </p:nvGrpSpPr>
        <p:grpSpPr>
          <a:xfrm>
            <a:off x="648418" y="341040"/>
            <a:ext cx="8140849" cy="648072"/>
            <a:chOff x="0" y="0"/>
            <a:chExt cx="8496944" cy="1216800"/>
          </a:xfrm>
          <a:scene3d>
            <a:camera prst="orthographicFront"/>
            <a:lightRig rig="threePt" dir="t">
              <a:rot lat="0" lon="0" rev="7500000"/>
            </a:lightRig>
          </a:scene3d>
        </p:grpSpPr>
        <p:sp>
          <p:nvSpPr>
            <p:cNvPr id="9" name="5 Rectángulo redondeado"/>
            <p:cNvSpPr/>
            <p:nvPr/>
          </p:nvSpPr>
          <p:spPr>
            <a:xfrm>
              <a:off x="0" y="0"/>
              <a:ext cx="8496944" cy="121680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6 Rectángulo"/>
            <p:cNvSpPr/>
            <p:nvPr/>
          </p:nvSpPr>
          <p:spPr>
            <a:xfrm>
              <a:off x="59399" y="59399"/>
              <a:ext cx="8378146" cy="1098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r>
                <a:rPr lang="en-US" sz="2800" b="1" dirty="0">
                  <a:solidFill>
                    <a:schemeClr val="bg1"/>
                  </a:solidFill>
                </a:rPr>
                <a:t>Crisis </a:t>
              </a:r>
              <a:r>
                <a:rPr lang="en-US" sz="2800" b="1" dirty="0" err="1">
                  <a:solidFill>
                    <a:schemeClr val="bg1"/>
                  </a:solidFill>
                </a:rPr>
                <a:t>ambiental</a:t>
              </a:r>
              <a:endParaRPr lang="en-US" sz="2800" dirty="0">
                <a:solidFill>
                  <a:schemeClr val="bg1"/>
                </a:solidFill>
              </a:endParaRPr>
            </a:p>
          </p:txBody>
        </p:sp>
      </p:grpSp>
    </p:spTree>
    <p:extLst>
      <p:ext uri="{BB962C8B-B14F-4D97-AF65-F5344CB8AC3E}">
        <p14:creationId xmlns:p14="http://schemas.microsoft.com/office/powerpoint/2010/main" val="2769418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4149080"/>
            <a:ext cx="7488832" cy="263954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r>
              <a:rPr lang="es-ES" dirty="0" smtClean="0">
                <a:solidFill>
                  <a:srgbClr val="444444"/>
                </a:solidFill>
                <a:latin typeface="Arial"/>
              </a:rPr>
              <a:t>La </a:t>
            </a:r>
            <a:r>
              <a:rPr lang="es-ES" dirty="0">
                <a:solidFill>
                  <a:srgbClr val="444444"/>
                </a:solidFill>
                <a:latin typeface="Arial"/>
              </a:rPr>
              <a:t>Universidad Mayor de San Andrés con 67% es el ente que genera </a:t>
            </a:r>
            <a:r>
              <a:rPr lang="es-ES" dirty="0" smtClean="0">
                <a:solidFill>
                  <a:srgbClr val="444444"/>
                </a:solidFill>
                <a:latin typeface="Arial"/>
              </a:rPr>
              <a:t>mas confianza </a:t>
            </a:r>
            <a:r>
              <a:rPr lang="es-ES" dirty="0">
                <a:solidFill>
                  <a:srgbClr val="444444"/>
                </a:solidFill>
                <a:latin typeface="Arial"/>
              </a:rPr>
              <a:t>entre los paceños, seguido de la Iglesia Católica 57.1% y medios de comunicación con 54%.</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0" t="9055" r="37849" b="10039"/>
          <a:stretch/>
        </p:blipFill>
        <p:spPr bwMode="auto">
          <a:xfrm>
            <a:off x="755576" y="764704"/>
            <a:ext cx="7776864" cy="287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932040" y="1628800"/>
            <a:ext cx="3031023" cy="369332"/>
          </a:xfrm>
          <a:prstGeom prst="rect">
            <a:avLst/>
          </a:prstGeom>
        </p:spPr>
        <p:txBody>
          <a:bodyPr wrap="none">
            <a:spAutoFit/>
          </a:bodyPr>
          <a:lstStyle/>
          <a:p>
            <a:r>
              <a:rPr lang="es-ES" dirty="0"/>
              <a:t>Sábado, 4 Marzo, 2017 - 15:11</a:t>
            </a:r>
            <a:endParaRPr lang="en-US" dirty="0"/>
          </a:p>
        </p:txBody>
      </p:sp>
      <p:sp>
        <p:nvSpPr>
          <p:cNvPr id="5" name="4 Título"/>
          <p:cNvSpPr>
            <a:spLocks noGrp="1"/>
          </p:cNvSpPr>
          <p:nvPr>
            <p:ph type="title"/>
          </p:nvPr>
        </p:nvSpPr>
        <p:spPr/>
        <p:txBody>
          <a:bodyPr/>
          <a:lstStyle/>
          <a:p>
            <a:endParaRPr lang="en-US"/>
          </a:p>
        </p:txBody>
      </p:sp>
    </p:spTree>
    <p:extLst>
      <p:ext uri="{BB962C8B-B14F-4D97-AF65-F5344CB8AC3E}">
        <p14:creationId xmlns:p14="http://schemas.microsoft.com/office/powerpoint/2010/main" val="447804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042988" y="2852738"/>
            <a:ext cx="7772400" cy="1470025"/>
          </a:xfrm>
          <a:prstGeom prst="rect">
            <a:avLst/>
          </a:prstGeom>
        </p:spPr>
        <p:txBody>
          <a:bodyPr/>
          <a:lstStyle/>
          <a:p>
            <a:pPr algn="ctr">
              <a:defRPr/>
            </a:pPr>
            <a:r>
              <a:rPr lang="es-MX" sz="4400" b="1" dirty="0">
                <a:solidFill>
                  <a:prstClr val="black"/>
                </a:solidFill>
                <a:latin typeface="Bernard MT Condensed" pitchFamily="18" charset="0"/>
              </a:rPr>
              <a:t>GRACIAS POR SU ATENCIÓN…</a:t>
            </a:r>
          </a:p>
        </p:txBody>
      </p:sp>
    </p:spTree>
    <p:extLst>
      <p:ext uri="{BB962C8B-B14F-4D97-AF65-F5344CB8AC3E}">
        <p14:creationId xmlns:p14="http://schemas.microsoft.com/office/powerpoint/2010/main" val="339962917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38" t="13460" r="23500" b="22787"/>
          <a:stretch/>
        </p:blipFill>
        <p:spPr bwMode="auto">
          <a:xfrm>
            <a:off x="323528" y="980728"/>
            <a:ext cx="8023191" cy="545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4 Grupo"/>
          <p:cNvGrpSpPr/>
          <p:nvPr/>
        </p:nvGrpSpPr>
        <p:grpSpPr>
          <a:xfrm>
            <a:off x="496018" y="188640"/>
            <a:ext cx="8140849" cy="648072"/>
            <a:chOff x="0" y="0"/>
            <a:chExt cx="8496944" cy="1216800"/>
          </a:xfrm>
          <a:scene3d>
            <a:camera prst="orthographicFront"/>
            <a:lightRig rig="threePt" dir="t">
              <a:rot lat="0" lon="0" rev="7500000"/>
            </a:lightRig>
          </a:scene3d>
        </p:grpSpPr>
        <p:sp>
          <p:nvSpPr>
            <p:cNvPr id="7" name="5 Rectángulo redondeado"/>
            <p:cNvSpPr/>
            <p:nvPr/>
          </p:nvSpPr>
          <p:spPr>
            <a:xfrm>
              <a:off x="0" y="0"/>
              <a:ext cx="8496944" cy="121680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6 Rectángulo"/>
            <p:cNvSpPr/>
            <p:nvPr/>
          </p:nvSpPr>
          <p:spPr>
            <a:xfrm>
              <a:off x="59399" y="59399"/>
              <a:ext cx="8378146" cy="1098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r>
                <a:rPr lang="en-US" sz="2800" b="1" dirty="0">
                  <a:solidFill>
                    <a:schemeClr val="bg1"/>
                  </a:solidFill>
                </a:rPr>
                <a:t>Crisis </a:t>
              </a:r>
              <a:r>
                <a:rPr lang="en-US" sz="2800" b="1" dirty="0" err="1">
                  <a:solidFill>
                    <a:schemeClr val="bg1"/>
                  </a:solidFill>
                </a:rPr>
                <a:t>ambiental</a:t>
              </a:r>
              <a:endParaRPr lang="en-US" sz="2800" dirty="0">
                <a:solidFill>
                  <a:schemeClr val="bg1"/>
                </a:solidFill>
              </a:endParaRPr>
            </a:p>
          </p:txBody>
        </p:sp>
      </p:grpSp>
    </p:spTree>
    <p:extLst>
      <p:ext uri="{BB962C8B-B14F-4D97-AF65-F5344CB8AC3E}">
        <p14:creationId xmlns:p14="http://schemas.microsoft.com/office/powerpoint/2010/main" val="2714531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BO"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0" t="15068" r="19750" b="8271"/>
          <a:stretch/>
        </p:blipFill>
        <p:spPr bwMode="auto">
          <a:xfrm>
            <a:off x="323528" y="1340768"/>
            <a:ext cx="8136904" cy="538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396552" y="868348"/>
            <a:ext cx="7179878"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400" b="1" dirty="0"/>
              <a:t>Escenarios de cambio climático en Bolivia</a:t>
            </a:r>
          </a:p>
        </p:txBody>
      </p:sp>
      <p:grpSp>
        <p:nvGrpSpPr>
          <p:cNvPr id="11" name="4 Grupo"/>
          <p:cNvGrpSpPr/>
          <p:nvPr/>
        </p:nvGrpSpPr>
        <p:grpSpPr>
          <a:xfrm>
            <a:off x="496018" y="188640"/>
            <a:ext cx="8140849" cy="648072"/>
            <a:chOff x="0" y="0"/>
            <a:chExt cx="8496944" cy="1216800"/>
          </a:xfrm>
          <a:scene3d>
            <a:camera prst="orthographicFront"/>
            <a:lightRig rig="threePt" dir="t">
              <a:rot lat="0" lon="0" rev="7500000"/>
            </a:lightRig>
          </a:scene3d>
        </p:grpSpPr>
        <p:sp>
          <p:nvSpPr>
            <p:cNvPr id="12" name="5 Rectángulo redondeado"/>
            <p:cNvSpPr/>
            <p:nvPr/>
          </p:nvSpPr>
          <p:spPr>
            <a:xfrm>
              <a:off x="0" y="0"/>
              <a:ext cx="8496944" cy="121680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6 Rectángulo"/>
            <p:cNvSpPr/>
            <p:nvPr/>
          </p:nvSpPr>
          <p:spPr>
            <a:xfrm>
              <a:off x="59399" y="59399"/>
              <a:ext cx="8378146" cy="1098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r>
                <a:rPr lang="en-US" sz="2800" b="1" dirty="0">
                  <a:solidFill>
                    <a:schemeClr val="bg1"/>
                  </a:solidFill>
                </a:rPr>
                <a:t>Crisis </a:t>
              </a:r>
              <a:r>
                <a:rPr lang="en-US" sz="2800" b="1" dirty="0" err="1">
                  <a:solidFill>
                    <a:schemeClr val="bg1"/>
                  </a:solidFill>
                </a:rPr>
                <a:t>ambiental</a:t>
              </a:r>
              <a:endParaRPr lang="en-US" sz="2800" dirty="0">
                <a:solidFill>
                  <a:schemeClr val="bg1"/>
                </a:solidFill>
              </a:endParaRPr>
            </a:p>
          </p:txBody>
        </p:sp>
      </p:grpSp>
    </p:spTree>
    <p:extLst>
      <p:ext uri="{BB962C8B-B14F-4D97-AF65-F5344CB8AC3E}">
        <p14:creationId xmlns:p14="http://schemas.microsoft.com/office/powerpoint/2010/main" val="548007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699792" y="863492"/>
            <a:ext cx="3569531" cy="451060"/>
            <a:chOff x="467544" y="294109"/>
            <a:chExt cx="8496944" cy="539187"/>
          </a:xfrm>
        </p:grpSpPr>
        <p:sp>
          <p:nvSpPr>
            <p:cNvPr id="8" name="5 Rectángulo redondeado"/>
            <p:cNvSpPr/>
            <p:nvPr/>
          </p:nvSpPr>
          <p:spPr>
            <a:xfrm>
              <a:off x="467544" y="329240"/>
              <a:ext cx="8496944" cy="504056"/>
            </a:xfrm>
            <a:prstGeom prst="roundRect">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solidFill>
                  <a:prstClr val="white"/>
                </a:solidFill>
              </a:endParaRPr>
            </a:p>
          </p:txBody>
        </p:sp>
        <p:sp>
          <p:nvSpPr>
            <p:cNvPr id="9" name="Título 1"/>
            <p:cNvSpPr txBox="1">
              <a:spLocks/>
            </p:cNvSpPr>
            <p:nvPr/>
          </p:nvSpPr>
          <p:spPr>
            <a:xfrm>
              <a:off x="501729" y="294109"/>
              <a:ext cx="8153400"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400" b="1" dirty="0" err="1">
                  <a:solidFill>
                    <a:prstClr val="white"/>
                  </a:solidFill>
                </a:rPr>
                <a:t>M</a:t>
              </a:r>
              <a:r>
                <a:rPr lang="es-ES" altLang="es-ES" sz="2400" b="1" dirty="0" err="1" smtClean="0">
                  <a:solidFill>
                    <a:prstClr val="white"/>
                  </a:solidFill>
                </a:rPr>
                <a:t>ineria</a:t>
              </a:r>
              <a:r>
                <a:rPr lang="es-ES" altLang="es-ES" sz="2400" b="1" dirty="0" smtClean="0">
                  <a:solidFill>
                    <a:prstClr val="white"/>
                  </a:solidFill>
                </a:rPr>
                <a:t>  </a:t>
              </a:r>
              <a:endParaRPr lang="es-ES" altLang="es-ES" sz="2400" b="1" dirty="0">
                <a:solidFill>
                  <a:prstClr val="white"/>
                </a:solidFill>
              </a:endParaRPr>
            </a:p>
          </p:txBody>
        </p:sp>
      </p:grpSp>
      <p:graphicFrame>
        <p:nvGraphicFramePr>
          <p:cNvPr id="5" name="Tabla 4"/>
          <p:cNvGraphicFramePr>
            <a:graphicFrameLocks noGrp="1"/>
          </p:cNvGraphicFramePr>
          <p:nvPr>
            <p:extLst>
              <p:ext uri="{D42A27DB-BD31-4B8C-83A1-F6EECF244321}">
                <p14:modId xmlns:p14="http://schemas.microsoft.com/office/powerpoint/2010/main" val="4090901417"/>
              </p:ext>
            </p:extLst>
          </p:nvPr>
        </p:nvGraphicFramePr>
        <p:xfrm>
          <a:off x="1013414" y="1504072"/>
          <a:ext cx="6942285" cy="3652996"/>
        </p:xfrm>
        <a:graphic>
          <a:graphicData uri="http://schemas.openxmlformats.org/drawingml/2006/table">
            <a:tbl>
              <a:tblPr firstRow="1" bandRow="1">
                <a:tableStyleId>{5C22544A-7EE6-4342-B048-85BDC9FD1C3A}</a:tableStyleId>
              </a:tblPr>
              <a:tblGrid>
                <a:gridCol w="2279205">
                  <a:extLst>
                    <a:ext uri="{9D8B030D-6E8A-4147-A177-3AD203B41FA5}">
                      <a16:colId xmlns="" xmlns:a16="http://schemas.microsoft.com/office/drawing/2014/main" val="780692062"/>
                    </a:ext>
                  </a:extLst>
                </a:gridCol>
                <a:gridCol w="1567413">
                  <a:extLst>
                    <a:ext uri="{9D8B030D-6E8A-4147-A177-3AD203B41FA5}">
                      <a16:colId xmlns="" xmlns:a16="http://schemas.microsoft.com/office/drawing/2014/main" val="2699832918"/>
                    </a:ext>
                  </a:extLst>
                </a:gridCol>
                <a:gridCol w="3095667"/>
              </a:tblGrid>
              <a:tr h="502201">
                <a:tc>
                  <a:txBody>
                    <a:bodyPr/>
                    <a:lstStyle/>
                    <a:p>
                      <a:endParaRPr lang="es-ES" sz="2000" b="1" dirty="0">
                        <a:solidFill>
                          <a:schemeClr val="tx1"/>
                        </a:solidFill>
                      </a:endParaRPr>
                    </a:p>
                  </a:txBody>
                  <a:tcPr>
                    <a:solidFill>
                      <a:srgbClr val="CC99FF"/>
                    </a:solidFill>
                  </a:tcPr>
                </a:tc>
                <a:tc>
                  <a:txBody>
                    <a:bodyPr/>
                    <a:lstStyle/>
                    <a:p>
                      <a:r>
                        <a:rPr lang="es-ES" sz="2000" b="1" dirty="0" smtClean="0">
                          <a:solidFill>
                            <a:schemeClr val="tx1"/>
                          </a:solidFill>
                        </a:rPr>
                        <a:t>Participación</a:t>
                      </a:r>
                      <a:endParaRPr lang="es-ES" sz="2000" b="1" dirty="0">
                        <a:solidFill>
                          <a:schemeClr val="tx1"/>
                        </a:solidFill>
                      </a:endParaRPr>
                    </a:p>
                  </a:txBody>
                  <a:tcPr>
                    <a:solidFill>
                      <a:srgbClr val="CC99FF"/>
                    </a:solidFill>
                  </a:tcPr>
                </a:tc>
                <a:tc>
                  <a:txBody>
                    <a:bodyPr/>
                    <a:lstStyle/>
                    <a:p>
                      <a:r>
                        <a:rPr lang="es-ES" sz="2000" b="1" dirty="0" smtClean="0">
                          <a:solidFill>
                            <a:schemeClr val="tx1"/>
                          </a:solidFill>
                        </a:rPr>
                        <a:t>Aportes </a:t>
                      </a:r>
                      <a:endParaRPr lang="es-ES" sz="2000" b="1" dirty="0">
                        <a:solidFill>
                          <a:schemeClr val="tx1"/>
                        </a:solidFill>
                      </a:endParaRPr>
                    </a:p>
                  </a:txBody>
                  <a:tcPr>
                    <a:solidFill>
                      <a:srgbClr val="CC99FF"/>
                    </a:solidFill>
                  </a:tcPr>
                </a:tc>
              </a:tr>
              <a:tr h="502201">
                <a:tc>
                  <a:txBody>
                    <a:bodyPr/>
                    <a:lstStyle/>
                    <a:p>
                      <a:r>
                        <a:rPr lang="es-ES" sz="2000" b="1" dirty="0">
                          <a:solidFill>
                            <a:schemeClr val="tx1"/>
                          </a:solidFill>
                        </a:rPr>
                        <a:t>Cooperativistas </a:t>
                      </a:r>
                    </a:p>
                  </a:txBody>
                  <a:tcPr>
                    <a:solidFill>
                      <a:srgbClr val="CC99FF"/>
                    </a:solidFill>
                  </a:tcPr>
                </a:tc>
                <a:tc>
                  <a:txBody>
                    <a:bodyPr/>
                    <a:lstStyle/>
                    <a:p>
                      <a:r>
                        <a:rPr lang="es-ES" sz="2000" b="1" dirty="0">
                          <a:solidFill>
                            <a:schemeClr val="tx1"/>
                          </a:solidFill>
                        </a:rPr>
                        <a:t>30%</a:t>
                      </a:r>
                    </a:p>
                  </a:txBody>
                  <a:tcPr>
                    <a:solidFill>
                      <a:srgbClr val="CC99FF"/>
                    </a:solidFill>
                  </a:tcPr>
                </a:tc>
                <a:tc>
                  <a:txBody>
                    <a:bodyPr/>
                    <a:lstStyle/>
                    <a:p>
                      <a:r>
                        <a:rPr lang="es-ES" sz="2000" b="1" dirty="0" smtClean="0">
                          <a:solidFill>
                            <a:schemeClr val="tx1"/>
                          </a:solidFill>
                        </a:rPr>
                        <a:t>2.5%  </a:t>
                      </a:r>
                      <a:r>
                        <a:rPr lang="es-ES" sz="2000" b="1" dirty="0" err="1" smtClean="0">
                          <a:solidFill>
                            <a:schemeClr val="tx1"/>
                          </a:solidFill>
                        </a:rPr>
                        <a:t>Regalias</a:t>
                      </a:r>
                      <a:r>
                        <a:rPr lang="es-ES" sz="2000" b="1" baseline="0" dirty="0" smtClean="0">
                          <a:solidFill>
                            <a:schemeClr val="tx1"/>
                          </a:solidFill>
                        </a:rPr>
                        <a:t> </a:t>
                      </a:r>
                      <a:endParaRPr lang="es-ES" sz="2000" b="1" dirty="0">
                        <a:solidFill>
                          <a:schemeClr val="tx1"/>
                        </a:solidFill>
                      </a:endParaRPr>
                    </a:p>
                  </a:txBody>
                  <a:tcPr>
                    <a:solidFill>
                      <a:srgbClr val="CC99FF"/>
                    </a:solidFill>
                  </a:tcPr>
                </a:tc>
                <a:extLst>
                  <a:ext uri="{0D108BD9-81ED-4DB2-BD59-A6C34878D82A}">
                    <a16:rowId xmlns="" xmlns:a16="http://schemas.microsoft.com/office/drawing/2014/main" val="257660848"/>
                  </a:ext>
                </a:extLst>
              </a:tr>
              <a:tr h="502201">
                <a:tc>
                  <a:txBody>
                    <a:bodyPr/>
                    <a:lstStyle/>
                    <a:p>
                      <a:r>
                        <a:rPr lang="es-ES" sz="2000" b="1" dirty="0">
                          <a:solidFill>
                            <a:schemeClr val="tx1"/>
                          </a:solidFill>
                        </a:rPr>
                        <a:t>Sector privado  </a:t>
                      </a:r>
                    </a:p>
                  </a:txBody>
                  <a:tcPr>
                    <a:solidFill>
                      <a:srgbClr val="CC99FF"/>
                    </a:solidFill>
                  </a:tcPr>
                </a:tc>
                <a:tc>
                  <a:txBody>
                    <a:bodyPr/>
                    <a:lstStyle/>
                    <a:p>
                      <a:r>
                        <a:rPr lang="es-ES" sz="2000" b="1" dirty="0">
                          <a:solidFill>
                            <a:schemeClr val="tx1"/>
                          </a:solidFill>
                        </a:rPr>
                        <a:t>60%</a:t>
                      </a:r>
                    </a:p>
                  </a:txBody>
                  <a:tcPr>
                    <a:solidFill>
                      <a:srgbClr val="CC99FF"/>
                    </a:solidFill>
                  </a:tcPr>
                </a:tc>
                <a:tc>
                  <a:txBody>
                    <a:bodyPr/>
                    <a:lstStyle/>
                    <a:p>
                      <a:r>
                        <a:rPr lang="es-ES" sz="2000" b="1" dirty="0" smtClean="0">
                          <a:solidFill>
                            <a:schemeClr val="tx1"/>
                          </a:solidFill>
                        </a:rPr>
                        <a:t>0% Utilidades </a:t>
                      </a:r>
                      <a:endParaRPr lang="es-ES" sz="2000" b="1" dirty="0">
                        <a:solidFill>
                          <a:schemeClr val="tx1"/>
                        </a:solidFill>
                      </a:endParaRPr>
                    </a:p>
                  </a:txBody>
                  <a:tcPr>
                    <a:solidFill>
                      <a:srgbClr val="CC99FF"/>
                    </a:solidFill>
                  </a:tcPr>
                </a:tc>
                <a:extLst>
                  <a:ext uri="{0D108BD9-81ED-4DB2-BD59-A6C34878D82A}">
                    <a16:rowId xmlns="" xmlns:a16="http://schemas.microsoft.com/office/drawing/2014/main" val="2504625673"/>
                  </a:ext>
                </a:extLst>
              </a:tr>
              <a:tr h="2146393">
                <a:tc>
                  <a:txBody>
                    <a:bodyPr/>
                    <a:lstStyle/>
                    <a:p>
                      <a:r>
                        <a:rPr lang="es-ES" sz="2000" b="1" dirty="0">
                          <a:solidFill>
                            <a:schemeClr val="tx1"/>
                          </a:solidFill>
                        </a:rPr>
                        <a:t>COMIBOL</a:t>
                      </a:r>
                    </a:p>
                  </a:txBody>
                  <a:tcPr>
                    <a:solidFill>
                      <a:srgbClr val="CC99FF"/>
                    </a:solidFill>
                  </a:tcPr>
                </a:tc>
                <a:tc>
                  <a:txBody>
                    <a:bodyPr/>
                    <a:lstStyle/>
                    <a:p>
                      <a:r>
                        <a:rPr lang="es-ES" sz="2000" b="1" dirty="0">
                          <a:solidFill>
                            <a:schemeClr val="tx1"/>
                          </a:solidFill>
                        </a:rPr>
                        <a:t>10%</a:t>
                      </a:r>
                    </a:p>
                  </a:txBody>
                  <a:tcPr>
                    <a:solidFill>
                      <a:srgbClr val="CC99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BO" sz="2000" dirty="0" smtClean="0"/>
                        <a:t>aporta más al Estado que el sector privado y cooperativista a pesar que solo controla el 8% de la producción minera.</a:t>
                      </a:r>
                    </a:p>
                    <a:p>
                      <a:endParaRPr lang="es-ES" sz="2000" b="1" dirty="0">
                        <a:solidFill>
                          <a:schemeClr val="tx1"/>
                        </a:solidFill>
                      </a:endParaRPr>
                    </a:p>
                  </a:txBody>
                  <a:tcPr>
                    <a:solidFill>
                      <a:srgbClr val="CC99FF"/>
                    </a:solidFill>
                  </a:tcPr>
                </a:tc>
                <a:extLst>
                  <a:ext uri="{0D108BD9-81ED-4DB2-BD59-A6C34878D82A}">
                    <a16:rowId xmlns="" xmlns:a16="http://schemas.microsoft.com/office/drawing/2014/main" val="1848051569"/>
                  </a:ext>
                </a:extLst>
              </a:tr>
            </a:tbl>
          </a:graphicData>
        </a:graphic>
      </p:graphicFrame>
      <p:pic>
        <p:nvPicPr>
          <p:cNvPr id="18" name="Picture 2" descr="C:\Users\hp\Desktop\f620x0-116750_116768_0.jpg"/>
          <p:cNvPicPr>
            <a:picLocks noChangeAspect="1" noChangeArrowheads="1"/>
          </p:cNvPicPr>
          <p:nvPr/>
        </p:nvPicPr>
        <p:blipFill rotWithShape="1">
          <a:blip r:embed="rId2">
            <a:extLst>
              <a:ext uri="{28A0092B-C50C-407E-A947-70E740481C1C}">
                <a14:useLocalDpi xmlns:a14="http://schemas.microsoft.com/office/drawing/2010/main" val="0"/>
              </a:ext>
            </a:extLst>
          </a:blip>
          <a:srcRect l="260" t="26181" r="-260"/>
          <a:stretch/>
        </p:blipFill>
        <p:spPr bwMode="auto">
          <a:xfrm>
            <a:off x="6660232" y="7245424"/>
            <a:ext cx="5174955" cy="197781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o 19"/>
          <p:cNvGrpSpPr/>
          <p:nvPr/>
        </p:nvGrpSpPr>
        <p:grpSpPr>
          <a:xfrm>
            <a:off x="346579" y="32950"/>
            <a:ext cx="8028384" cy="504056"/>
            <a:chOff x="467544" y="329240"/>
            <a:chExt cx="8496944" cy="504056"/>
          </a:xfrm>
        </p:grpSpPr>
        <p:sp>
          <p:nvSpPr>
            <p:cNvPr id="21" name="5 Rectángulo redondeado"/>
            <p:cNvSpPr/>
            <p:nvPr/>
          </p:nvSpPr>
          <p:spPr>
            <a:xfrm>
              <a:off x="467544" y="329240"/>
              <a:ext cx="8496944" cy="504056"/>
            </a:xfrm>
            <a:prstGeom prst="roundRect">
              <a:avLst/>
            </a:prstGeom>
            <a:solidFill>
              <a:srgbClr val="FFC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solidFill>
                  <a:prstClr val="white"/>
                </a:solidFill>
              </a:endParaRPr>
            </a:p>
          </p:txBody>
        </p:sp>
        <p:sp>
          <p:nvSpPr>
            <p:cNvPr id="22" name="Título 1"/>
            <p:cNvSpPr txBox="1">
              <a:spLocks/>
            </p:cNvSpPr>
            <p:nvPr/>
          </p:nvSpPr>
          <p:spPr>
            <a:xfrm>
              <a:off x="501729" y="412922"/>
              <a:ext cx="8153400"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solidFill>
                    <a:prstClr val="black"/>
                  </a:solidFill>
                </a:rPr>
                <a:t>Crisis en la generación de excedentes económicos </a:t>
              </a:r>
              <a:endParaRPr lang="en-US" sz="2800" b="1" dirty="0">
                <a:solidFill>
                  <a:prstClr val="black"/>
                </a:solidFill>
              </a:endParaRPr>
            </a:p>
          </p:txBody>
        </p:sp>
      </p:grpSp>
      <p:sp>
        <p:nvSpPr>
          <p:cNvPr id="16" name="CuadroTexto 22"/>
          <p:cNvSpPr txBox="1"/>
          <p:nvPr/>
        </p:nvSpPr>
        <p:spPr>
          <a:xfrm>
            <a:off x="-2844824" y="3068960"/>
            <a:ext cx="2657261" cy="261610"/>
          </a:xfrm>
          <a:prstGeom prst="rect">
            <a:avLst/>
          </a:prstGeom>
          <a:noFill/>
        </p:spPr>
        <p:txBody>
          <a:bodyPr wrap="square" rtlCol="0">
            <a:spAutoFit/>
          </a:bodyPr>
          <a:lstStyle/>
          <a:p>
            <a:r>
              <a:rPr lang="es-ES" sz="1100" dirty="0">
                <a:solidFill>
                  <a:prstClr val="black"/>
                </a:solidFill>
              </a:rPr>
              <a:t>Fuente: Fundación </a:t>
            </a:r>
            <a:r>
              <a:rPr lang="es-ES" sz="1100" dirty="0" smtClean="0">
                <a:solidFill>
                  <a:prstClr val="black"/>
                </a:solidFill>
              </a:rPr>
              <a:t>Jubileo, 2006</a:t>
            </a:r>
            <a:endParaRPr lang="es-ES" sz="1100" dirty="0">
              <a:solidFill>
                <a:prstClr val="black"/>
              </a:solidFill>
            </a:endParaRPr>
          </a:p>
        </p:txBody>
      </p:sp>
      <p:sp>
        <p:nvSpPr>
          <p:cNvPr id="23" name="CuadroTexto 22"/>
          <p:cNvSpPr txBox="1"/>
          <p:nvPr/>
        </p:nvSpPr>
        <p:spPr>
          <a:xfrm>
            <a:off x="6272696" y="5301208"/>
            <a:ext cx="1678665" cy="261610"/>
          </a:xfrm>
          <a:prstGeom prst="rect">
            <a:avLst/>
          </a:prstGeom>
          <a:noFill/>
        </p:spPr>
        <p:txBody>
          <a:bodyPr wrap="none" rtlCol="0">
            <a:spAutoFit/>
          </a:bodyPr>
          <a:lstStyle/>
          <a:p>
            <a:r>
              <a:rPr lang="es-ES" sz="1100" dirty="0">
                <a:solidFill>
                  <a:prstClr val="black"/>
                </a:solidFill>
              </a:rPr>
              <a:t>Fuente: Fundación Jubileo</a:t>
            </a:r>
          </a:p>
        </p:txBody>
      </p:sp>
    </p:spTree>
    <p:extLst>
      <p:ext uri="{BB962C8B-B14F-4D97-AF65-F5344CB8AC3E}">
        <p14:creationId xmlns:p14="http://schemas.microsoft.com/office/powerpoint/2010/main" val="2645419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2714153" y="863492"/>
            <a:ext cx="3425210" cy="32800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400" b="1" dirty="0" err="1">
                <a:solidFill>
                  <a:prstClr val="white"/>
                </a:solidFill>
              </a:rPr>
              <a:t>M</a:t>
            </a:r>
            <a:r>
              <a:rPr lang="es-ES" altLang="es-ES" sz="2400" b="1" dirty="0" err="1" smtClean="0">
                <a:solidFill>
                  <a:prstClr val="white"/>
                </a:solidFill>
              </a:rPr>
              <a:t>ineria</a:t>
            </a:r>
            <a:r>
              <a:rPr lang="es-ES" altLang="es-ES" sz="2400" b="1" dirty="0" smtClean="0">
                <a:solidFill>
                  <a:prstClr val="white"/>
                </a:solidFill>
              </a:rPr>
              <a:t>  </a:t>
            </a:r>
            <a:endParaRPr lang="es-ES" altLang="es-ES" sz="2400" b="1" dirty="0">
              <a:solidFill>
                <a:prstClr val="white"/>
              </a:solidFill>
            </a:endParaRPr>
          </a:p>
        </p:txBody>
      </p:sp>
      <p:graphicFrame>
        <p:nvGraphicFramePr>
          <p:cNvPr id="12" name="Tabla 11"/>
          <p:cNvGraphicFramePr>
            <a:graphicFrameLocks noGrp="1"/>
          </p:cNvGraphicFramePr>
          <p:nvPr>
            <p:extLst>
              <p:ext uri="{D42A27DB-BD31-4B8C-83A1-F6EECF244321}">
                <p14:modId xmlns:p14="http://schemas.microsoft.com/office/powerpoint/2010/main" val="3613106389"/>
              </p:ext>
            </p:extLst>
          </p:nvPr>
        </p:nvGraphicFramePr>
        <p:xfrm>
          <a:off x="952391" y="3785448"/>
          <a:ext cx="3408380" cy="2839720"/>
        </p:xfrm>
        <a:graphic>
          <a:graphicData uri="http://schemas.openxmlformats.org/drawingml/2006/table">
            <a:tbl>
              <a:tblPr firstRow="1" bandRow="1">
                <a:tableStyleId>{5C22544A-7EE6-4342-B048-85BDC9FD1C3A}</a:tableStyleId>
              </a:tblPr>
              <a:tblGrid>
                <a:gridCol w="1704190">
                  <a:extLst>
                    <a:ext uri="{9D8B030D-6E8A-4147-A177-3AD203B41FA5}">
                      <a16:colId xmlns="" xmlns:a16="http://schemas.microsoft.com/office/drawing/2014/main" val="780692062"/>
                    </a:ext>
                  </a:extLst>
                </a:gridCol>
                <a:gridCol w="1704190">
                  <a:extLst>
                    <a:ext uri="{9D8B030D-6E8A-4147-A177-3AD203B41FA5}">
                      <a16:colId xmlns="" xmlns:a16="http://schemas.microsoft.com/office/drawing/2014/main" val="2699832918"/>
                    </a:ext>
                  </a:extLst>
                </a:gridCol>
              </a:tblGrid>
              <a:tr h="370840">
                <a:tc>
                  <a:txBody>
                    <a:bodyPr/>
                    <a:lstStyle/>
                    <a:p>
                      <a:r>
                        <a:rPr lang="es-ES" sz="1600" b="1" dirty="0" smtClean="0">
                          <a:solidFill>
                            <a:schemeClr val="tx1"/>
                          </a:solidFill>
                        </a:rPr>
                        <a:t>Campo:</a:t>
                      </a:r>
                      <a:r>
                        <a:rPr lang="es-ES" sz="1600" b="1" baseline="0" dirty="0" smtClean="0">
                          <a:solidFill>
                            <a:schemeClr val="tx1"/>
                          </a:solidFill>
                        </a:rPr>
                        <a:t> </a:t>
                      </a:r>
                      <a:r>
                        <a:rPr lang="es-ES" sz="1600" b="1" dirty="0" smtClean="0">
                          <a:solidFill>
                            <a:schemeClr val="tx1"/>
                          </a:solidFill>
                        </a:rPr>
                        <a:t>Margarita</a:t>
                      </a:r>
                      <a:r>
                        <a:rPr lang="es-ES" sz="1600" b="1" baseline="0" dirty="0" smtClean="0">
                          <a:solidFill>
                            <a:schemeClr val="tx1"/>
                          </a:solidFill>
                        </a:rPr>
                        <a:t> </a:t>
                      </a:r>
                      <a:r>
                        <a:rPr lang="es-ES" sz="1600" b="1" baseline="0" dirty="0" err="1" smtClean="0">
                          <a:solidFill>
                            <a:schemeClr val="tx1"/>
                          </a:solidFill>
                        </a:rPr>
                        <a:t>Huacaya</a:t>
                      </a:r>
                      <a:endParaRPr lang="es-ES" sz="1600" b="1" dirty="0">
                        <a:solidFill>
                          <a:schemeClr val="tx1"/>
                        </a:solidFill>
                      </a:endParaRPr>
                    </a:p>
                  </a:txBody>
                  <a:tcPr>
                    <a:solidFill>
                      <a:schemeClr val="accent6">
                        <a:lumMod val="75000"/>
                      </a:schemeClr>
                    </a:solidFill>
                  </a:tcPr>
                </a:tc>
                <a:tc>
                  <a:txBody>
                    <a:bodyPr/>
                    <a:lstStyle/>
                    <a:p>
                      <a:r>
                        <a:rPr lang="es-ES" sz="1600" b="1" dirty="0" smtClean="0">
                          <a:solidFill>
                            <a:schemeClr val="tx1"/>
                          </a:solidFill>
                        </a:rPr>
                        <a:t>Participación accionaria</a:t>
                      </a:r>
                      <a:r>
                        <a:rPr lang="es-ES" sz="1600" b="1" baseline="0" dirty="0" smtClean="0">
                          <a:solidFill>
                            <a:schemeClr val="tx1"/>
                          </a:solidFill>
                        </a:rPr>
                        <a:t> </a:t>
                      </a:r>
                      <a:endParaRPr lang="es-ES" sz="1600" b="1" dirty="0">
                        <a:solidFill>
                          <a:schemeClr val="tx1"/>
                        </a:solidFill>
                      </a:endParaRPr>
                    </a:p>
                  </a:txBody>
                  <a:tcPr>
                    <a:solidFill>
                      <a:schemeClr val="accent6">
                        <a:lumMod val="75000"/>
                      </a:schemeClr>
                    </a:solidFill>
                  </a:tcPr>
                </a:tc>
              </a:tr>
              <a:tr h="370840">
                <a:tc>
                  <a:txBody>
                    <a:bodyPr/>
                    <a:lstStyle/>
                    <a:p>
                      <a:r>
                        <a:rPr lang="es-ES" sz="1600" b="1" dirty="0">
                          <a:solidFill>
                            <a:schemeClr val="tx1"/>
                          </a:solidFill>
                        </a:rPr>
                        <a:t>Repsol Bolivia </a:t>
                      </a:r>
                    </a:p>
                  </a:txBody>
                  <a:tcPr>
                    <a:solidFill>
                      <a:schemeClr val="accent6">
                        <a:lumMod val="75000"/>
                      </a:schemeClr>
                    </a:solidFill>
                  </a:tcPr>
                </a:tc>
                <a:tc>
                  <a:txBody>
                    <a:bodyPr/>
                    <a:lstStyle/>
                    <a:p>
                      <a:r>
                        <a:rPr lang="es-ES" sz="1600" b="1" dirty="0">
                          <a:solidFill>
                            <a:schemeClr val="tx1"/>
                          </a:solidFill>
                        </a:rPr>
                        <a:t>37,5%</a:t>
                      </a:r>
                    </a:p>
                  </a:txBody>
                  <a:tcPr>
                    <a:solidFill>
                      <a:schemeClr val="accent6">
                        <a:lumMod val="75000"/>
                      </a:schemeClr>
                    </a:solidFill>
                  </a:tcPr>
                </a:tc>
                <a:extLst>
                  <a:ext uri="{0D108BD9-81ED-4DB2-BD59-A6C34878D82A}">
                    <a16:rowId xmlns="" xmlns:a16="http://schemas.microsoft.com/office/drawing/2014/main" val="257660848"/>
                  </a:ext>
                </a:extLst>
              </a:tr>
              <a:tr h="370840">
                <a:tc>
                  <a:txBody>
                    <a:bodyPr/>
                    <a:lstStyle/>
                    <a:p>
                      <a:r>
                        <a:rPr lang="es-ES" sz="1600" b="1" dirty="0"/>
                        <a:t>socias  BG Bolivia </a:t>
                      </a:r>
                      <a:r>
                        <a:rPr lang="es-ES" sz="1600" b="1" dirty="0" err="1"/>
                        <a:t>Corporation</a:t>
                      </a:r>
                      <a:r>
                        <a:rPr lang="es-ES" sz="1600" b="1" dirty="0"/>
                        <a:t> Sucursal Bolivia </a:t>
                      </a:r>
                    </a:p>
                  </a:txBody>
                  <a:tcPr>
                    <a:solidFill>
                      <a:schemeClr val="accent6">
                        <a:lumMod val="75000"/>
                      </a:schemeClr>
                    </a:solidFill>
                  </a:tcPr>
                </a:tc>
                <a:tc>
                  <a:txBody>
                    <a:bodyPr/>
                    <a:lstStyle/>
                    <a:p>
                      <a:r>
                        <a:rPr lang="es-ES" sz="1600" b="1" dirty="0"/>
                        <a:t>37,5%</a:t>
                      </a:r>
                    </a:p>
                  </a:txBody>
                  <a:tcPr>
                    <a:solidFill>
                      <a:schemeClr val="accent6">
                        <a:lumMod val="75000"/>
                      </a:schemeClr>
                    </a:solidFill>
                  </a:tcPr>
                </a:tc>
                <a:extLst>
                  <a:ext uri="{0D108BD9-81ED-4DB2-BD59-A6C34878D82A}">
                    <a16:rowId xmlns="" xmlns:a16="http://schemas.microsoft.com/office/drawing/2014/main" val="2504625673"/>
                  </a:ext>
                </a:extLst>
              </a:tr>
              <a:tr h="370840">
                <a:tc>
                  <a:txBody>
                    <a:bodyPr/>
                    <a:lstStyle/>
                    <a:p>
                      <a:r>
                        <a:rPr lang="es-ES" sz="1600" b="1" dirty="0"/>
                        <a:t>PAE E&amp;P Bolivia </a:t>
                      </a:r>
                      <a:r>
                        <a:rPr lang="es-ES" sz="1600" b="1" dirty="0" err="1"/>
                        <a:t>Limited</a:t>
                      </a:r>
                      <a:r>
                        <a:rPr lang="es-ES" sz="1600" b="1" dirty="0"/>
                        <a:t> Sucursal Bolivia</a:t>
                      </a:r>
                    </a:p>
                  </a:txBody>
                  <a:tcPr>
                    <a:solidFill>
                      <a:schemeClr val="accent6">
                        <a:lumMod val="75000"/>
                      </a:schemeClr>
                    </a:solidFill>
                  </a:tcPr>
                </a:tc>
                <a:tc>
                  <a:txBody>
                    <a:bodyPr/>
                    <a:lstStyle/>
                    <a:p>
                      <a:r>
                        <a:rPr lang="es-ES" sz="1600" b="1" dirty="0"/>
                        <a:t>25%</a:t>
                      </a:r>
                    </a:p>
                  </a:txBody>
                  <a:tcPr>
                    <a:solidFill>
                      <a:schemeClr val="accent6">
                        <a:lumMod val="75000"/>
                      </a:schemeClr>
                    </a:solidFill>
                  </a:tcPr>
                </a:tc>
                <a:extLst>
                  <a:ext uri="{0D108BD9-81ED-4DB2-BD59-A6C34878D82A}">
                    <a16:rowId xmlns="" xmlns:a16="http://schemas.microsoft.com/office/drawing/2014/main" val="1848051569"/>
                  </a:ext>
                </a:extLst>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3379686417"/>
              </p:ext>
            </p:extLst>
          </p:nvPr>
        </p:nvGraphicFramePr>
        <p:xfrm>
          <a:off x="4663983" y="3877528"/>
          <a:ext cx="3384376" cy="2143760"/>
        </p:xfrm>
        <a:graphic>
          <a:graphicData uri="http://schemas.openxmlformats.org/drawingml/2006/table">
            <a:tbl>
              <a:tblPr firstRow="1" bandRow="1">
                <a:tableStyleId>{5C22544A-7EE6-4342-B048-85BDC9FD1C3A}</a:tableStyleId>
              </a:tblPr>
              <a:tblGrid>
                <a:gridCol w="1692188">
                  <a:extLst>
                    <a:ext uri="{9D8B030D-6E8A-4147-A177-3AD203B41FA5}">
                      <a16:colId xmlns="" xmlns:a16="http://schemas.microsoft.com/office/drawing/2014/main" val="780692062"/>
                    </a:ext>
                  </a:extLst>
                </a:gridCol>
                <a:gridCol w="1692188">
                  <a:extLst>
                    <a:ext uri="{9D8B030D-6E8A-4147-A177-3AD203B41FA5}">
                      <a16:colId xmlns="" xmlns:a16="http://schemas.microsoft.com/office/drawing/2014/main" val="2699832918"/>
                    </a:ext>
                  </a:extLst>
                </a:gridCol>
              </a:tblGrid>
              <a:tr h="370840">
                <a:tc>
                  <a:txBody>
                    <a:bodyPr/>
                    <a:lstStyle/>
                    <a:p>
                      <a:r>
                        <a:rPr lang="es-ES" sz="1600" b="1" dirty="0" smtClean="0">
                          <a:solidFill>
                            <a:schemeClr val="tx1"/>
                          </a:solidFill>
                        </a:rPr>
                        <a:t>Campo:</a:t>
                      </a:r>
                    </a:p>
                    <a:p>
                      <a:r>
                        <a:rPr lang="es-ES" sz="1600" b="1" baseline="0" dirty="0" smtClean="0">
                          <a:solidFill>
                            <a:schemeClr val="tx1"/>
                          </a:solidFill>
                        </a:rPr>
                        <a:t> </a:t>
                      </a:r>
                      <a:r>
                        <a:rPr lang="es-ES" sz="1600" b="1" baseline="0" dirty="0" err="1" smtClean="0">
                          <a:solidFill>
                            <a:schemeClr val="tx1"/>
                          </a:solidFill>
                        </a:rPr>
                        <a:t>I</a:t>
                      </a:r>
                      <a:r>
                        <a:rPr lang="es-ES" sz="1600" b="1" dirty="0" err="1" smtClean="0">
                          <a:solidFill>
                            <a:schemeClr val="tx1"/>
                          </a:solidFill>
                        </a:rPr>
                        <a:t>ncahuasi</a:t>
                      </a:r>
                      <a:endParaRPr lang="es-ES" sz="1600" b="1" dirty="0">
                        <a:solidFill>
                          <a:schemeClr val="tx1"/>
                        </a:solidFill>
                      </a:endParaRPr>
                    </a:p>
                  </a:txBody>
                  <a:tcPr>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1" dirty="0" smtClean="0">
                          <a:solidFill>
                            <a:schemeClr val="tx1"/>
                          </a:solidFill>
                        </a:rPr>
                        <a:t>Participación accionaria</a:t>
                      </a:r>
                      <a:r>
                        <a:rPr lang="es-ES" sz="1600" b="1" baseline="0" dirty="0" smtClean="0">
                          <a:solidFill>
                            <a:schemeClr val="tx1"/>
                          </a:solidFill>
                        </a:rPr>
                        <a:t> </a:t>
                      </a:r>
                      <a:endParaRPr lang="es-ES" sz="1600" b="1" dirty="0" smtClean="0">
                        <a:solidFill>
                          <a:schemeClr val="tx1"/>
                        </a:solidFill>
                      </a:endParaRPr>
                    </a:p>
                  </a:txBody>
                  <a:tcPr>
                    <a:solidFill>
                      <a:schemeClr val="accent5">
                        <a:lumMod val="75000"/>
                      </a:schemeClr>
                    </a:solidFill>
                  </a:tcPr>
                </a:tc>
              </a:tr>
              <a:tr h="370840">
                <a:tc>
                  <a:txBody>
                    <a:bodyPr/>
                    <a:lstStyle/>
                    <a:p>
                      <a:r>
                        <a:rPr lang="es-ES" sz="1600" b="1" dirty="0" smtClean="0">
                          <a:solidFill>
                            <a:schemeClr val="tx1"/>
                          </a:solidFill>
                        </a:rPr>
                        <a:t>Total</a:t>
                      </a:r>
                      <a:r>
                        <a:rPr lang="es-ES" sz="1600" b="1" baseline="0" dirty="0" smtClean="0">
                          <a:solidFill>
                            <a:schemeClr val="tx1"/>
                          </a:solidFill>
                        </a:rPr>
                        <a:t> </a:t>
                      </a:r>
                      <a:endParaRPr lang="es-ES" sz="1600" b="1" dirty="0">
                        <a:solidFill>
                          <a:schemeClr val="tx1"/>
                        </a:solidFill>
                      </a:endParaRPr>
                    </a:p>
                  </a:txBody>
                  <a:tcPr>
                    <a:solidFill>
                      <a:schemeClr val="accent5">
                        <a:lumMod val="75000"/>
                      </a:schemeClr>
                    </a:solidFill>
                  </a:tcPr>
                </a:tc>
                <a:tc>
                  <a:txBody>
                    <a:bodyPr/>
                    <a:lstStyle/>
                    <a:p>
                      <a:r>
                        <a:rPr lang="es-ES" sz="1600" b="1" dirty="0">
                          <a:solidFill>
                            <a:schemeClr val="tx1"/>
                          </a:solidFill>
                        </a:rPr>
                        <a:t>50%</a:t>
                      </a:r>
                    </a:p>
                  </a:txBody>
                  <a:tcPr>
                    <a:solidFill>
                      <a:schemeClr val="accent5">
                        <a:lumMod val="75000"/>
                      </a:schemeClr>
                    </a:solidFill>
                  </a:tcPr>
                </a:tc>
                <a:extLst>
                  <a:ext uri="{0D108BD9-81ED-4DB2-BD59-A6C34878D82A}">
                    <a16:rowId xmlns="" xmlns:a16="http://schemas.microsoft.com/office/drawing/2014/main" val="257660848"/>
                  </a:ext>
                </a:extLst>
              </a:tr>
              <a:tr h="370840">
                <a:tc>
                  <a:txBody>
                    <a:bodyPr/>
                    <a:lstStyle/>
                    <a:p>
                      <a:r>
                        <a:rPr lang="es-ES" sz="1600" b="1" dirty="0" err="1" smtClean="0">
                          <a:solidFill>
                            <a:schemeClr val="tx1"/>
                          </a:solidFill>
                        </a:rPr>
                        <a:t>Gazprom</a:t>
                      </a:r>
                      <a:r>
                        <a:rPr lang="es-ES" sz="1600" b="1" dirty="0" smtClean="0">
                          <a:solidFill>
                            <a:schemeClr val="tx1"/>
                          </a:solidFill>
                        </a:rPr>
                        <a:t> </a:t>
                      </a:r>
                      <a:r>
                        <a:rPr lang="es-ES" sz="1600" b="1" dirty="0">
                          <a:solidFill>
                            <a:schemeClr val="tx1"/>
                          </a:solidFill>
                        </a:rPr>
                        <a:t>y la Argentina </a:t>
                      </a:r>
                      <a:r>
                        <a:rPr lang="es-ES" sz="1600" b="1" dirty="0" err="1">
                          <a:solidFill>
                            <a:schemeClr val="tx1"/>
                          </a:solidFill>
                        </a:rPr>
                        <a:t>Tecpetrol</a:t>
                      </a:r>
                      <a:endParaRPr lang="es-ES" sz="1600" b="1" dirty="0">
                        <a:solidFill>
                          <a:schemeClr val="tx1"/>
                        </a:solidFill>
                      </a:endParaRPr>
                    </a:p>
                  </a:txBody>
                  <a:tcPr>
                    <a:solidFill>
                      <a:schemeClr val="accent5">
                        <a:lumMod val="75000"/>
                      </a:schemeClr>
                    </a:solidFill>
                  </a:tcPr>
                </a:tc>
                <a:tc>
                  <a:txBody>
                    <a:bodyPr/>
                    <a:lstStyle/>
                    <a:p>
                      <a:r>
                        <a:rPr lang="es-ES" sz="1600" b="1" dirty="0">
                          <a:solidFill>
                            <a:schemeClr val="tx1"/>
                          </a:solidFill>
                        </a:rPr>
                        <a:t>20% cada una</a:t>
                      </a:r>
                    </a:p>
                  </a:txBody>
                  <a:tcPr>
                    <a:solidFill>
                      <a:schemeClr val="accent5">
                        <a:lumMod val="75000"/>
                      </a:schemeClr>
                    </a:solidFill>
                  </a:tcPr>
                </a:tc>
                <a:extLst>
                  <a:ext uri="{0D108BD9-81ED-4DB2-BD59-A6C34878D82A}">
                    <a16:rowId xmlns="" xmlns:a16="http://schemas.microsoft.com/office/drawing/2014/main" val="2504625673"/>
                  </a:ext>
                </a:extLst>
              </a:tr>
              <a:tr h="370840">
                <a:tc>
                  <a:txBody>
                    <a:bodyPr/>
                    <a:lstStyle/>
                    <a:p>
                      <a:r>
                        <a:rPr lang="es-ES" sz="1600" b="1" dirty="0"/>
                        <a:t>YPFB Chaco</a:t>
                      </a:r>
                    </a:p>
                  </a:txBody>
                  <a:tcPr>
                    <a:solidFill>
                      <a:schemeClr val="accent5">
                        <a:lumMod val="75000"/>
                      </a:schemeClr>
                    </a:solidFill>
                  </a:tcPr>
                </a:tc>
                <a:tc>
                  <a:txBody>
                    <a:bodyPr/>
                    <a:lstStyle/>
                    <a:p>
                      <a:r>
                        <a:rPr lang="es-ES" sz="1600" b="1" dirty="0"/>
                        <a:t>10%</a:t>
                      </a:r>
                    </a:p>
                  </a:txBody>
                  <a:tcPr>
                    <a:solidFill>
                      <a:schemeClr val="accent5">
                        <a:lumMod val="75000"/>
                      </a:schemeClr>
                    </a:solidFill>
                  </a:tcPr>
                </a:tc>
                <a:extLst>
                  <a:ext uri="{0D108BD9-81ED-4DB2-BD59-A6C34878D82A}">
                    <a16:rowId xmlns="" xmlns:a16="http://schemas.microsoft.com/office/drawing/2014/main" val="1848051569"/>
                  </a:ext>
                </a:extLst>
              </a:tr>
            </a:tbl>
          </a:graphicData>
        </a:graphic>
      </p:graphicFrame>
      <p:pic>
        <p:nvPicPr>
          <p:cNvPr id="18" name="Picture 2" descr="C:\Users\hp\Desktop\f620x0-116750_116768_0.jpg"/>
          <p:cNvPicPr>
            <a:picLocks noChangeAspect="1" noChangeArrowheads="1"/>
          </p:cNvPicPr>
          <p:nvPr/>
        </p:nvPicPr>
        <p:blipFill rotWithShape="1">
          <a:blip r:embed="rId2">
            <a:extLst>
              <a:ext uri="{28A0092B-C50C-407E-A947-70E740481C1C}">
                <a14:useLocalDpi xmlns:a14="http://schemas.microsoft.com/office/drawing/2010/main" val="0"/>
              </a:ext>
            </a:extLst>
          </a:blip>
          <a:srcRect l="260" t="26181" r="-260"/>
          <a:stretch/>
        </p:blipFill>
        <p:spPr bwMode="auto">
          <a:xfrm>
            <a:off x="1259632" y="1207891"/>
            <a:ext cx="6566209" cy="25095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o 19"/>
          <p:cNvGrpSpPr/>
          <p:nvPr/>
        </p:nvGrpSpPr>
        <p:grpSpPr>
          <a:xfrm>
            <a:off x="346579" y="32950"/>
            <a:ext cx="8028384" cy="504056"/>
            <a:chOff x="467544" y="329240"/>
            <a:chExt cx="8496944" cy="504056"/>
          </a:xfrm>
        </p:grpSpPr>
        <p:sp>
          <p:nvSpPr>
            <p:cNvPr id="21" name="5 Rectángulo redondeado"/>
            <p:cNvSpPr/>
            <p:nvPr/>
          </p:nvSpPr>
          <p:spPr>
            <a:xfrm>
              <a:off x="467544" y="329240"/>
              <a:ext cx="8496944" cy="504056"/>
            </a:xfrm>
            <a:prstGeom prst="roundRect">
              <a:avLst/>
            </a:prstGeom>
            <a:solidFill>
              <a:srgbClr val="FFC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solidFill>
                  <a:prstClr val="white"/>
                </a:solidFill>
              </a:endParaRPr>
            </a:p>
          </p:txBody>
        </p:sp>
        <p:sp>
          <p:nvSpPr>
            <p:cNvPr id="22" name="Título 1"/>
            <p:cNvSpPr txBox="1">
              <a:spLocks/>
            </p:cNvSpPr>
            <p:nvPr/>
          </p:nvSpPr>
          <p:spPr>
            <a:xfrm>
              <a:off x="501729" y="412922"/>
              <a:ext cx="8153401"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solidFill>
                    <a:prstClr val="black"/>
                  </a:solidFill>
                </a:rPr>
                <a:t>Crisis en la generación de excedentes económicos </a:t>
              </a:r>
              <a:endParaRPr lang="en-US" sz="2800" b="1" dirty="0">
                <a:solidFill>
                  <a:prstClr val="black"/>
                </a:solidFill>
              </a:endParaRPr>
            </a:p>
          </p:txBody>
        </p:sp>
      </p:grpSp>
      <p:grpSp>
        <p:nvGrpSpPr>
          <p:cNvPr id="24" name="Grupo 23"/>
          <p:cNvGrpSpPr/>
          <p:nvPr/>
        </p:nvGrpSpPr>
        <p:grpSpPr>
          <a:xfrm>
            <a:off x="2559618" y="731739"/>
            <a:ext cx="3569531" cy="394461"/>
            <a:chOff x="467544" y="310675"/>
            <a:chExt cx="8496944" cy="522621"/>
          </a:xfrm>
        </p:grpSpPr>
        <p:sp>
          <p:nvSpPr>
            <p:cNvPr id="25" name="5 Rectángulo redondeado"/>
            <p:cNvSpPr/>
            <p:nvPr/>
          </p:nvSpPr>
          <p:spPr>
            <a:xfrm>
              <a:off x="467544" y="329240"/>
              <a:ext cx="8496944" cy="504056"/>
            </a:xfrm>
            <a:prstGeom prst="roundRect">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solidFill>
                  <a:prstClr val="white"/>
                </a:solidFill>
              </a:endParaRPr>
            </a:p>
          </p:txBody>
        </p:sp>
        <p:sp>
          <p:nvSpPr>
            <p:cNvPr id="26" name="Título 1"/>
            <p:cNvSpPr txBox="1">
              <a:spLocks/>
            </p:cNvSpPr>
            <p:nvPr/>
          </p:nvSpPr>
          <p:spPr>
            <a:xfrm>
              <a:off x="531220" y="310675"/>
              <a:ext cx="8153401"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400" b="1" dirty="0">
                  <a:solidFill>
                    <a:prstClr val="white"/>
                  </a:solidFill>
                </a:rPr>
                <a:t>HIDROCARBUROS </a:t>
              </a:r>
            </a:p>
          </p:txBody>
        </p:sp>
      </p:grpSp>
      <p:sp>
        <p:nvSpPr>
          <p:cNvPr id="16" name="CuadroTexto 22"/>
          <p:cNvSpPr txBox="1"/>
          <p:nvPr/>
        </p:nvSpPr>
        <p:spPr>
          <a:xfrm>
            <a:off x="-2844824" y="3068960"/>
            <a:ext cx="2657261" cy="261610"/>
          </a:xfrm>
          <a:prstGeom prst="rect">
            <a:avLst/>
          </a:prstGeom>
          <a:noFill/>
        </p:spPr>
        <p:txBody>
          <a:bodyPr wrap="square" rtlCol="0">
            <a:spAutoFit/>
          </a:bodyPr>
          <a:lstStyle/>
          <a:p>
            <a:r>
              <a:rPr lang="es-ES" sz="1100" dirty="0">
                <a:solidFill>
                  <a:prstClr val="black"/>
                </a:solidFill>
              </a:rPr>
              <a:t>Fuente: Fundación </a:t>
            </a:r>
            <a:r>
              <a:rPr lang="es-ES" sz="1100" dirty="0" smtClean="0">
                <a:solidFill>
                  <a:prstClr val="black"/>
                </a:solidFill>
              </a:rPr>
              <a:t>Jubileo, 2006</a:t>
            </a:r>
            <a:endParaRPr lang="es-ES" sz="1100" dirty="0">
              <a:solidFill>
                <a:prstClr val="black"/>
              </a:solidFill>
            </a:endParaRPr>
          </a:p>
        </p:txBody>
      </p:sp>
      <p:sp>
        <p:nvSpPr>
          <p:cNvPr id="23" name="CuadroTexto 22"/>
          <p:cNvSpPr txBox="1"/>
          <p:nvPr/>
        </p:nvSpPr>
        <p:spPr>
          <a:xfrm>
            <a:off x="4644008" y="6021288"/>
            <a:ext cx="1678665" cy="261610"/>
          </a:xfrm>
          <a:prstGeom prst="rect">
            <a:avLst/>
          </a:prstGeom>
          <a:noFill/>
        </p:spPr>
        <p:txBody>
          <a:bodyPr wrap="none" rtlCol="0">
            <a:spAutoFit/>
          </a:bodyPr>
          <a:lstStyle/>
          <a:p>
            <a:r>
              <a:rPr lang="es-ES" sz="1100" dirty="0">
                <a:solidFill>
                  <a:prstClr val="black"/>
                </a:solidFill>
              </a:rPr>
              <a:t>Fuente: Fundación Jubileo</a:t>
            </a:r>
          </a:p>
        </p:txBody>
      </p:sp>
    </p:spTree>
    <p:extLst>
      <p:ext uri="{BB962C8B-B14F-4D97-AF65-F5344CB8AC3E}">
        <p14:creationId xmlns:p14="http://schemas.microsoft.com/office/powerpoint/2010/main" val="2200587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19561" t="20469" r="17901" b="10625"/>
          <a:stretch/>
        </p:blipFill>
        <p:spPr>
          <a:xfrm>
            <a:off x="-29349" y="2240336"/>
            <a:ext cx="4529693" cy="3960440"/>
          </a:xfrm>
          <a:prstGeom prst="rect">
            <a:avLst/>
          </a:prstGeom>
        </p:spPr>
      </p:pic>
      <p:sp>
        <p:nvSpPr>
          <p:cNvPr id="3" name="Marcador de número de diapositiva 2"/>
          <p:cNvSpPr>
            <a:spLocks noGrp="1"/>
          </p:cNvSpPr>
          <p:nvPr>
            <p:ph type="sldNum" sz="quarter" idx="12"/>
          </p:nvPr>
        </p:nvSpPr>
        <p:spPr/>
        <p:txBody>
          <a:bodyPr/>
          <a:lstStyle/>
          <a:p>
            <a:fld id="{BB2CF409-2638-47E9-A2CD-75AF8867E92D}" type="slidenum">
              <a:rPr lang="es-ES" smtClean="0">
                <a:solidFill>
                  <a:prstClr val="black">
                    <a:tint val="75000"/>
                  </a:prstClr>
                </a:solidFill>
              </a:rPr>
              <a:pPr/>
              <a:t>8</a:t>
            </a:fld>
            <a:endParaRPr lang="es-ES">
              <a:solidFill>
                <a:prstClr val="black">
                  <a:tint val="75000"/>
                </a:prstClr>
              </a:solidFill>
            </a:endParaRPr>
          </a:p>
        </p:txBody>
      </p:sp>
      <p:grpSp>
        <p:nvGrpSpPr>
          <p:cNvPr id="5" name="Grupo 4"/>
          <p:cNvGrpSpPr/>
          <p:nvPr/>
        </p:nvGrpSpPr>
        <p:grpSpPr>
          <a:xfrm>
            <a:off x="2216600" y="908720"/>
            <a:ext cx="4697177" cy="447181"/>
            <a:chOff x="467544" y="294109"/>
            <a:chExt cx="8496944" cy="539187"/>
          </a:xfrm>
        </p:grpSpPr>
        <p:sp>
          <p:nvSpPr>
            <p:cNvPr id="6" name="5 Rectángulo redondeado"/>
            <p:cNvSpPr/>
            <p:nvPr/>
          </p:nvSpPr>
          <p:spPr>
            <a:xfrm>
              <a:off x="467544" y="329240"/>
              <a:ext cx="8496944" cy="504056"/>
            </a:xfrm>
            <a:prstGeom prst="roundRect">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solidFill>
                  <a:prstClr val="white"/>
                </a:solidFill>
              </a:endParaRPr>
            </a:p>
          </p:txBody>
        </p:sp>
        <p:sp>
          <p:nvSpPr>
            <p:cNvPr id="7" name="Título 1"/>
            <p:cNvSpPr txBox="1">
              <a:spLocks/>
            </p:cNvSpPr>
            <p:nvPr/>
          </p:nvSpPr>
          <p:spPr>
            <a:xfrm>
              <a:off x="501729" y="294109"/>
              <a:ext cx="8153400"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altLang="es-ES" sz="2400" b="1" dirty="0">
                  <a:solidFill>
                    <a:prstClr val="white"/>
                  </a:solidFill>
                </a:rPr>
                <a:t>PRODUCCIÓN </a:t>
              </a:r>
              <a:r>
                <a:rPr lang="es-ES" altLang="es-ES" sz="2400" b="1" dirty="0" smtClean="0">
                  <a:solidFill>
                    <a:prstClr val="white"/>
                  </a:solidFill>
                </a:rPr>
                <a:t>AGRO INDUSTRIAL </a:t>
              </a:r>
              <a:endParaRPr lang="es-ES" altLang="es-ES" sz="2400" b="1" dirty="0">
                <a:solidFill>
                  <a:prstClr val="white"/>
                </a:solidFill>
              </a:endParaRPr>
            </a:p>
          </p:txBody>
        </p:sp>
      </p:grpSp>
      <p:pic>
        <p:nvPicPr>
          <p:cNvPr id="8" name="Picture 2" descr="C:\Users\hp\Desktop\so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520" y="2240336"/>
            <a:ext cx="4436480" cy="3455139"/>
          </a:xfrm>
          <a:prstGeom prst="rect">
            <a:avLst/>
          </a:prstGeom>
          <a:noFill/>
          <a:extLst>
            <a:ext uri="{909E8E84-426E-40DD-AFC4-6F175D3DCCD1}">
              <a14:hiddenFill xmlns:a14="http://schemas.microsoft.com/office/drawing/2010/main">
                <a:solidFill>
                  <a:srgbClr val="FFFFFF"/>
                </a:solidFill>
              </a14:hiddenFill>
            </a:ext>
          </a:extLst>
        </p:spPr>
      </p:pic>
      <p:sp>
        <p:nvSpPr>
          <p:cNvPr id="9" name="2 Rectángulo"/>
          <p:cNvSpPr/>
          <p:nvPr/>
        </p:nvSpPr>
        <p:spPr>
          <a:xfrm>
            <a:off x="448160" y="1616894"/>
            <a:ext cx="7655490" cy="492443"/>
          </a:xfrm>
          <a:prstGeom prst="rect">
            <a:avLst/>
          </a:prstGeom>
        </p:spPr>
        <p:txBody>
          <a:bodyPr wrap="square">
            <a:spAutoFit/>
          </a:bodyPr>
          <a:lstStyle/>
          <a:p>
            <a:r>
              <a:rPr lang="es-BO" dirty="0" smtClean="0">
                <a:solidFill>
                  <a:srgbClr val="000000"/>
                </a:solidFill>
                <a:latin typeface="Arial"/>
              </a:rPr>
              <a:t>Cuatro transnacionales </a:t>
            </a:r>
            <a:r>
              <a:rPr lang="es-BO" dirty="0">
                <a:solidFill>
                  <a:srgbClr val="000000"/>
                </a:solidFill>
                <a:latin typeface="Arial"/>
              </a:rPr>
              <a:t>controlan el </a:t>
            </a:r>
            <a:r>
              <a:rPr lang="es-BO" dirty="0" smtClean="0">
                <a:solidFill>
                  <a:srgbClr val="000000"/>
                </a:solidFill>
                <a:latin typeface="Arial"/>
              </a:rPr>
              <a:t>agro negocio </a:t>
            </a:r>
            <a:r>
              <a:rPr lang="es-BO" dirty="0">
                <a:solidFill>
                  <a:srgbClr val="000000"/>
                </a:solidFill>
                <a:latin typeface="Arial"/>
              </a:rPr>
              <a:t>soyero cruceño </a:t>
            </a:r>
            <a:endParaRPr lang="es-BO" dirty="0" smtClean="0">
              <a:solidFill>
                <a:srgbClr val="000000"/>
              </a:solidFill>
              <a:latin typeface="Arial"/>
            </a:endParaRPr>
          </a:p>
          <a:p>
            <a:r>
              <a:rPr lang="es-BO" sz="800" b="1" dirty="0" smtClean="0">
                <a:solidFill>
                  <a:srgbClr val="000000"/>
                </a:solidFill>
                <a:latin typeface="Arial"/>
              </a:rPr>
              <a:t>Página </a:t>
            </a:r>
            <a:r>
              <a:rPr lang="es-BO" sz="800" b="1" dirty="0">
                <a:solidFill>
                  <a:srgbClr val="000000"/>
                </a:solidFill>
                <a:latin typeface="Arial"/>
              </a:rPr>
              <a:t>Siete domingo, 23 de octubre de 2016</a:t>
            </a:r>
            <a:endParaRPr lang="es-BO" sz="800" dirty="0">
              <a:solidFill>
                <a:srgbClr val="000000"/>
              </a:solidFill>
              <a:latin typeface="Arial"/>
            </a:endParaRPr>
          </a:p>
        </p:txBody>
      </p:sp>
      <p:sp>
        <p:nvSpPr>
          <p:cNvPr id="10" name="3 Rectángulo"/>
          <p:cNvSpPr/>
          <p:nvPr/>
        </p:nvSpPr>
        <p:spPr>
          <a:xfrm>
            <a:off x="4707520" y="5805264"/>
            <a:ext cx="4402150" cy="553998"/>
          </a:xfrm>
          <a:prstGeom prst="rect">
            <a:avLst/>
          </a:prstGeom>
        </p:spPr>
        <p:txBody>
          <a:bodyPr wrap="square">
            <a:spAutoFit/>
          </a:bodyPr>
          <a:lstStyle/>
          <a:p>
            <a:r>
              <a:rPr lang="es-BO" sz="1000" dirty="0">
                <a:solidFill>
                  <a:prstClr val="black"/>
                </a:solidFill>
                <a:latin typeface="Arial" pitchFamily="34" charset="0"/>
                <a:cs typeface="Arial" pitchFamily="34" charset="0"/>
              </a:rPr>
              <a:t>Un estudio de la Fundación Tierra señala que el manejo efectivo de la cadena productiva de la soya está en manos de ADM-SAO, Fino, </a:t>
            </a:r>
            <a:r>
              <a:rPr lang="es-BO" sz="1000" dirty="0" err="1">
                <a:solidFill>
                  <a:prstClr val="black"/>
                </a:solidFill>
                <a:latin typeface="Arial" pitchFamily="34" charset="0"/>
                <a:cs typeface="Arial" pitchFamily="34" charset="0"/>
              </a:rPr>
              <a:t>Cargill</a:t>
            </a:r>
            <a:r>
              <a:rPr lang="es-BO" sz="1000" dirty="0">
                <a:solidFill>
                  <a:prstClr val="black"/>
                </a:solidFill>
                <a:latin typeface="Arial" pitchFamily="34" charset="0"/>
                <a:cs typeface="Arial" pitchFamily="34" charset="0"/>
              </a:rPr>
              <a:t> y </a:t>
            </a:r>
            <a:r>
              <a:rPr lang="es-BO" sz="1000" dirty="0" err="1">
                <a:solidFill>
                  <a:prstClr val="black"/>
                </a:solidFill>
                <a:latin typeface="Arial" pitchFamily="34" charset="0"/>
                <a:cs typeface="Arial" pitchFamily="34" charset="0"/>
              </a:rPr>
              <a:t>Gravetal</a:t>
            </a:r>
            <a:endParaRPr lang="es-BO" sz="1000" dirty="0">
              <a:solidFill>
                <a:prstClr val="black"/>
              </a:solidFill>
              <a:latin typeface="Arial" pitchFamily="34" charset="0"/>
              <a:cs typeface="Arial" pitchFamily="34" charset="0"/>
            </a:endParaRPr>
          </a:p>
        </p:txBody>
      </p:sp>
      <p:grpSp>
        <p:nvGrpSpPr>
          <p:cNvPr id="15" name="Grupo 19"/>
          <p:cNvGrpSpPr/>
          <p:nvPr/>
        </p:nvGrpSpPr>
        <p:grpSpPr>
          <a:xfrm>
            <a:off x="346579" y="279141"/>
            <a:ext cx="8028384" cy="504056"/>
            <a:chOff x="467544" y="329240"/>
            <a:chExt cx="8496944" cy="504056"/>
          </a:xfrm>
        </p:grpSpPr>
        <p:sp>
          <p:nvSpPr>
            <p:cNvPr id="16" name="5 Rectángulo redondeado"/>
            <p:cNvSpPr/>
            <p:nvPr/>
          </p:nvSpPr>
          <p:spPr>
            <a:xfrm>
              <a:off x="467544" y="329240"/>
              <a:ext cx="8496944" cy="504056"/>
            </a:xfrm>
            <a:prstGeom prst="roundRect">
              <a:avLst/>
            </a:prstGeom>
            <a:solidFill>
              <a:srgbClr val="FFC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solidFill>
                  <a:prstClr val="white"/>
                </a:solidFill>
              </a:endParaRPr>
            </a:p>
          </p:txBody>
        </p:sp>
        <p:sp>
          <p:nvSpPr>
            <p:cNvPr id="17" name="Título 1"/>
            <p:cNvSpPr txBox="1">
              <a:spLocks/>
            </p:cNvSpPr>
            <p:nvPr/>
          </p:nvSpPr>
          <p:spPr>
            <a:xfrm>
              <a:off x="501729" y="382755"/>
              <a:ext cx="8153402" cy="3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solidFill>
                    <a:prstClr val="black"/>
                  </a:solidFill>
                </a:rPr>
                <a:t>Crisis en la generación de excedentes económicos </a:t>
              </a:r>
              <a:endParaRPr lang="en-US" sz="2800" b="1" dirty="0">
                <a:solidFill>
                  <a:prstClr val="black"/>
                </a:solidFill>
              </a:endParaRPr>
            </a:p>
          </p:txBody>
        </p:sp>
      </p:grpSp>
    </p:spTree>
    <p:extLst>
      <p:ext uri="{BB962C8B-B14F-4D97-AF65-F5344CB8AC3E}">
        <p14:creationId xmlns:p14="http://schemas.microsoft.com/office/powerpoint/2010/main" val="3470363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desarrollo humano indice  sudamerica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23803"/>
            <a:ext cx="5832648" cy="5989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2"/>
          <p:cNvGrpSpPr/>
          <p:nvPr/>
        </p:nvGrpSpPr>
        <p:grpSpPr>
          <a:xfrm>
            <a:off x="755576" y="260648"/>
            <a:ext cx="7704856" cy="504056"/>
            <a:chOff x="467544" y="329240"/>
            <a:chExt cx="8496944" cy="504056"/>
          </a:xfrm>
          <a:solidFill>
            <a:srgbClr val="FF7C80"/>
          </a:solidFill>
        </p:grpSpPr>
        <p:sp>
          <p:nvSpPr>
            <p:cNvPr id="8" name="5 Rectángulo redondeado"/>
            <p:cNvSpPr/>
            <p:nvPr/>
          </p:nvSpPr>
          <p:spPr>
            <a:xfrm>
              <a:off x="467544" y="329240"/>
              <a:ext cx="8496944" cy="504056"/>
            </a:xfrm>
            <a:prstGeom prst="roundRect">
              <a:avLst/>
            </a:prstGeom>
            <a:grp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 dirty="0"/>
            </a:p>
          </p:txBody>
        </p:sp>
        <p:sp>
          <p:nvSpPr>
            <p:cNvPr id="9" name="Título 1"/>
            <p:cNvSpPr txBox="1">
              <a:spLocks/>
            </p:cNvSpPr>
            <p:nvPr/>
          </p:nvSpPr>
          <p:spPr>
            <a:xfrm>
              <a:off x="501729" y="368102"/>
              <a:ext cx="8153400" cy="398587"/>
            </a:xfrm>
            <a:prstGeom prst="rect">
              <a:avLst/>
            </a:prstGeom>
            <a:grp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defTabSz="533400">
                <a:lnSpc>
                  <a:spcPct val="90000"/>
                </a:lnSpc>
                <a:spcBef>
                  <a:spcPct val="0"/>
                </a:spcBef>
                <a:spcAft>
                  <a:spcPct val="15000"/>
                </a:spcAft>
              </a:pPr>
              <a:r>
                <a:rPr lang="es-ES" sz="2800" b="1" dirty="0" smtClean="0"/>
                <a:t>Crisis en el desarrollo humano</a:t>
              </a:r>
              <a:endParaRPr lang="en-US" sz="2800" b="1" dirty="0">
                <a:solidFill>
                  <a:schemeClr val="bg1"/>
                </a:solidFill>
              </a:endParaRPr>
            </a:p>
          </p:txBody>
        </p:sp>
      </p:grpSp>
    </p:spTree>
    <p:extLst>
      <p:ext uri="{BB962C8B-B14F-4D97-AF65-F5344CB8AC3E}">
        <p14:creationId xmlns:p14="http://schemas.microsoft.com/office/powerpoint/2010/main" val="4258014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Tema de Office">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Tema de Office">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3997</TotalTime>
  <Words>754</Words>
  <Application>Microsoft Office PowerPoint</Application>
  <PresentationFormat>Presentación en pantalla (4:3)</PresentationFormat>
  <Paragraphs>141</Paragraphs>
  <Slides>31</Slides>
  <Notes>5</Notes>
  <HiddenSlides>0</HiddenSlides>
  <MMClips>1</MMClips>
  <ScaleCrop>false</ScaleCrop>
  <HeadingPairs>
    <vt:vector size="4" baseType="variant">
      <vt:variant>
        <vt:lpstr>Tema</vt:lpstr>
      </vt:variant>
      <vt:variant>
        <vt:i4>8</vt:i4>
      </vt:variant>
      <vt:variant>
        <vt:lpstr>Títulos de diapositiva</vt:lpstr>
      </vt:variant>
      <vt:variant>
        <vt:i4>31</vt:i4>
      </vt:variant>
    </vt:vector>
  </HeadingPairs>
  <TitlesOfParts>
    <vt:vector size="39" baseType="lpstr">
      <vt:lpstr>Tema de Office</vt:lpstr>
      <vt:lpstr>1_Tema de Office</vt:lpstr>
      <vt:lpstr>10_Tema de Office</vt:lpstr>
      <vt:lpstr>3_Tema de Office</vt:lpstr>
      <vt:lpstr>2_Tema de Office</vt:lpstr>
      <vt:lpstr>1_Diseño predeterminado</vt:lpstr>
      <vt:lpstr>4_Tema de Office</vt:lpstr>
      <vt:lpstr>5_Tema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 queremos lograrlo, los líderes mundiales tienen que reconocer que han fracasado y que están fallándole a la mayoría”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teresa</cp:lastModifiedBy>
  <cp:revision>317</cp:revision>
  <dcterms:created xsi:type="dcterms:W3CDTF">2016-09-22T19:20:17Z</dcterms:created>
  <dcterms:modified xsi:type="dcterms:W3CDTF">2017-04-06T23:05:56Z</dcterms:modified>
</cp:coreProperties>
</file>